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89" r:id="rId3"/>
    <p:sldId id="352" r:id="rId4"/>
    <p:sldId id="347" r:id="rId5"/>
    <p:sldId id="353" r:id="rId6"/>
    <p:sldId id="323" r:id="rId7"/>
    <p:sldId id="349" r:id="rId8"/>
    <p:sldId id="350" r:id="rId9"/>
    <p:sldId id="290" r:id="rId10"/>
    <p:sldId id="291" r:id="rId11"/>
    <p:sldId id="292" r:id="rId12"/>
    <p:sldId id="293" r:id="rId13"/>
    <p:sldId id="299" r:id="rId14"/>
    <p:sldId id="259" r:id="rId15"/>
    <p:sldId id="260" r:id="rId16"/>
    <p:sldId id="261" r:id="rId17"/>
    <p:sldId id="295" r:id="rId18"/>
    <p:sldId id="263" r:id="rId19"/>
    <p:sldId id="297" r:id="rId20"/>
    <p:sldId id="296" r:id="rId21"/>
    <p:sldId id="264" r:id="rId22"/>
    <p:sldId id="265" r:id="rId23"/>
    <p:sldId id="267" r:id="rId24"/>
    <p:sldId id="300" r:id="rId25"/>
    <p:sldId id="269" r:id="rId26"/>
    <p:sldId id="304" r:id="rId27"/>
    <p:sldId id="270" r:id="rId28"/>
    <p:sldId id="271" r:id="rId29"/>
    <p:sldId id="273" r:id="rId30"/>
    <p:sldId id="307" r:id="rId31"/>
    <p:sldId id="308" r:id="rId32"/>
    <p:sldId id="306" r:id="rId33"/>
    <p:sldId id="309" r:id="rId34"/>
    <p:sldId id="354" r:id="rId35"/>
    <p:sldId id="355" r:id="rId36"/>
    <p:sldId id="316" r:id="rId37"/>
    <p:sldId id="314" r:id="rId38"/>
    <p:sldId id="315" r:id="rId39"/>
    <p:sldId id="317" r:id="rId40"/>
    <p:sldId id="320" r:id="rId4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994" autoAdjust="0"/>
    <p:restoredTop sz="94660"/>
  </p:normalViewPr>
  <p:slideViewPr>
    <p:cSldViewPr>
      <p:cViewPr>
        <p:scale>
          <a:sx n="86" d="100"/>
          <a:sy n="86" d="100"/>
        </p:scale>
        <p:origin x="-798" y="-16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0CAE7D-F48F-41B6-B427-04E2E49AC6E8}"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FF3B2-C123-4740-BFE8-DFBDF8000D2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CAE7D-F48F-41B6-B427-04E2E49AC6E8}"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FF3B2-C123-4740-BFE8-DFBDF8000D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CAE7D-F48F-41B6-B427-04E2E49AC6E8}"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FF3B2-C123-4740-BFE8-DFBDF8000D2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CAE7D-F48F-41B6-B427-04E2E49AC6E8}"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FF3B2-C123-4740-BFE8-DFBDF8000D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0CAE7D-F48F-41B6-B427-04E2E49AC6E8}"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FF3B2-C123-4740-BFE8-DFBDF8000D2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0CAE7D-F48F-41B6-B427-04E2E49AC6E8}" type="datetimeFigureOut">
              <a:rPr lang="en-US" smtClean="0"/>
              <a:pPr/>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FF3B2-C123-4740-BFE8-DFBDF8000D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0CAE7D-F48F-41B6-B427-04E2E49AC6E8}" type="datetimeFigureOut">
              <a:rPr lang="en-US" smtClean="0"/>
              <a:pPr/>
              <a:t>10/1/2019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2FF3B2-C123-4740-BFE8-DFBDF8000D2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0CAE7D-F48F-41B6-B427-04E2E49AC6E8}" type="datetimeFigureOut">
              <a:rPr lang="en-US" smtClean="0"/>
              <a:pPr/>
              <a:t>10/1/2019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2FF3B2-C123-4740-BFE8-DFBDF8000D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CAE7D-F48F-41B6-B427-04E2E49AC6E8}" type="datetimeFigureOut">
              <a:rPr lang="en-US" smtClean="0"/>
              <a:pPr/>
              <a:t>10/1/2019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2FF3B2-C123-4740-BFE8-DFBDF8000D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0CAE7D-F48F-41B6-B427-04E2E49AC6E8}" type="datetimeFigureOut">
              <a:rPr lang="en-US" smtClean="0"/>
              <a:pPr/>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FF3B2-C123-4740-BFE8-DFBDF8000D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0CAE7D-F48F-41B6-B427-04E2E49AC6E8}" type="datetimeFigureOut">
              <a:rPr lang="en-US" smtClean="0"/>
              <a:pPr/>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FF3B2-C123-4740-BFE8-DFBDF8000D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30CAE7D-F48F-41B6-B427-04E2E49AC6E8}" type="datetimeFigureOut">
              <a:rPr lang="en-US" smtClean="0"/>
              <a:pPr/>
              <a:t>10/1/2019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12FF3B2-C123-4740-BFE8-DFBDF8000D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rgha\Desktop\GeM 3.0 Training Content V3\gem triangle-01.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3" name="TextBox 2"/>
          <p:cNvSpPr txBox="1"/>
          <p:nvPr/>
        </p:nvSpPr>
        <p:spPr>
          <a:xfrm>
            <a:off x="6958658" y="4866501"/>
            <a:ext cx="2185342" cy="276999"/>
          </a:xfrm>
          <a:prstGeom prst="rect">
            <a:avLst/>
          </a:prstGeom>
          <a:noFill/>
        </p:spPr>
        <p:txBody>
          <a:bodyPr wrap="none" rtlCol="0">
            <a:spAutoFit/>
          </a:bodyPr>
          <a:lstStyle/>
          <a:p>
            <a:pPr algn="r"/>
            <a:r>
              <a:rPr lang="en-IN" sz="1200" dirty="0" smtClean="0">
                <a:solidFill>
                  <a:schemeClr val="bg1">
                    <a:lumMod val="65000"/>
                  </a:schemeClr>
                </a:solidFill>
              </a:rPr>
              <a:t>Designed by GeM Training Team</a:t>
            </a:r>
            <a:endParaRPr lang="en-US" sz="1200" dirty="0">
              <a:solidFill>
                <a:schemeClr val="bg1">
                  <a:lumMod val="65000"/>
                </a:schemeClr>
              </a:solidFill>
            </a:endParaRPr>
          </a:p>
        </p:txBody>
      </p:sp>
      <p:sp>
        <p:nvSpPr>
          <p:cNvPr id="5" name="TextBox 4"/>
          <p:cNvSpPr txBox="1"/>
          <p:nvPr/>
        </p:nvSpPr>
        <p:spPr>
          <a:xfrm>
            <a:off x="4256705" y="2284811"/>
            <a:ext cx="4391009" cy="954107"/>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pPr algn="r"/>
            <a:r>
              <a:rPr lang="en-IN" sz="2800" b="1" u="sng" spc="150" dirty="0" err="1" smtClean="0">
                <a:ln w="11430"/>
                <a:solidFill>
                  <a:schemeClr val="tx2"/>
                </a:solidFill>
                <a:effectLst>
                  <a:outerShdw blurRad="25400" algn="tl" rotWithShape="0">
                    <a:srgbClr val="000000">
                      <a:alpha val="43000"/>
                    </a:srgbClr>
                  </a:outerShdw>
                </a:effectLst>
              </a:rPr>
              <a:t>GeM</a:t>
            </a:r>
            <a:r>
              <a:rPr lang="en-IN" sz="2800" b="1" u="sng" spc="150" dirty="0" smtClean="0">
                <a:ln w="11430"/>
                <a:solidFill>
                  <a:schemeClr val="tx2"/>
                </a:solidFill>
                <a:effectLst>
                  <a:outerShdw blurRad="25400" algn="tl" rotWithShape="0">
                    <a:srgbClr val="000000">
                      <a:alpha val="43000"/>
                    </a:srgbClr>
                  </a:outerShdw>
                </a:effectLst>
              </a:rPr>
              <a:t> Pool Account (GPA) </a:t>
            </a:r>
          </a:p>
          <a:p>
            <a:pPr algn="r"/>
            <a:r>
              <a:rPr lang="en-IN" sz="2800" b="1" u="sng" spc="150" dirty="0" err="1" smtClean="0">
                <a:ln w="11430"/>
                <a:solidFill>
                  <a:schemeClr val="tx2"/>
                </a:solidFill>
                <a:effectLst>
                  <a:outerShdw blurRad="25400" algn="tl" rotWithShape="0">
                    <a:srgbClr val="000000">
                      <a:alpha val="43000"/>
                    </a:srgbClr>
                  </a:outerShdw>
                </a:effectLst>
              </a:rPr>
              <a:t>Challan</a:t>
            </a:r>
            <a:r>
              <a:rPr lang="en-IN" sz="2800" b="1" u="sng" spc="150" dirty="0" smtClean="0">
                <a:ln w="11430"/>
                <a:solidFill>
                  <a:schemeClr val="tx2"/>
                </a:solidFill>
                <a:effectLst>
                  <a:outerShdw blurRad="25400" algn="tl" rotWithShape="0">
                    <a:srgbClr val="000000">
                      <a:alpha val="43000"/>
                    </a:srgbClr>
                  </a:outerShdw>
                </a:effectLst>
              </a:rPr>
              <a:t> Model</a:t>
            </a:r>
            <a:endParaRPr lang="en-US" sz="2800" b="1" u="sng" spc="150" dirty="0" smtClean="0">
              <a:ln w="11430"/>
              <a:solidFill>
                <a:schemeClr val="tx2"/>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958658" y="4866519"/>
            <a:ext cx="2185342" cy="276999"/>
          </a:xfrm>
          <a:prstGeom prst="rect">
            <a:avLst/>
          </a:prstGeom>
          <a:noFill/>
        </p:spPr>
        <p:txBody>
          <a:bodyPr wrap="none" rtlCol="0">
            <a:spAutoFit/>
          </a:bodyPr>
          <a:lstStyle/>
          <a:p>
            <a:pPr algn="r"/>
            <a:r>
              <a:rPr lang="en-IN" sz="1200" dirty="0" smtClean="0">
                <a:solidFill>
                  <a:schemeClr val="bg1">
                    <a:lumMod val="65000"/>
                  </a:schemeClr>
                </a:solidFill>
              </a:rPr>
              <a:t>Designed by </a:t>
            </a:r>
            <a:r>
              <a:rPr lang="en-IN" sz="1200" dirty="0" err="1" smtClean="0">
                <a:solidFill>
                  <a:schemeClr val="bg1">
                    <a:lumMod val="65000"/>
                  </a:schemeClr>
                </a:solidFill>
              </a:rPr>
              <a:t>GeM</a:t>
            </a:r>
            <a:r>
              <a:rPr lang="en-IN" sz="1200" dirty="0" smtClean="0">
                <a:solidFill>
                  <a:schemeClr val="bg1">
                    <a:lumMod val="65000"/>
                  </a:schemeClr>
                </a:solidFill>
              </a:rPr>
              <a:t> Training Team</a:t>
            </a:r>
            <a:endParaRPr lang="en-US" sz="1200" dirty="0">
              <a:solidFill>
                <a:schemeClr val="bg1">
                  <a:lumMod val="65000"/>
                </a:schemeClr>
              </a:solidFill>
            </a:endParaRPr>
          </a:p>
        </p:txBody>
      </p:sp>
      <p:sp>
        <p:nvSpPr>
          <p:cNvPr id="12" name="TextBox 11"/>
          <p:cNvSpPr txBox="1"/>
          <p:nvPr/>
        </p:nvSpPr>
        <p:spPr>
          <a:xfrm>
            <a:off x="0" y="4866519"/>
            <a:ext cx="1346651"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dirty="0" smtClean="0">
                <a:solidFill>
                  <a:schemeClr val="bg1">
                    <a:lumMod val="65000"/>
                  </a:schemeClr>
                </a:solidFill>
              </a:rPr>
              <a:t>5 DECEMBER 2018</a:t>
            </a:r>
            <a:endParaRPr lang="en-US" sz="1200" dirty="0">
              <a:solidFill>
                <a:schemeClr val="bg1">
                  <a:lumMod val="65000"/>
                </a:schemeClr>
              </a:solidFill>
            </a:endParaRPr>
          </a:p>
        </p:txBody>
      </p:sp>
      <p:sp>
        <p:nvSpPr>
          <p:cNvPr id="13" name="Rectangle 1"/>
          <p:cNvSpPr>
            <a:spLocks noChangeArrowheads="1"/>
          </p:cNvSpPr>
          <p:nvPr/>
        </p:nvSpPr>
        <p:spPr bwMode="auto">
          <a:xfrm>
            <a:off x="0" y="0"/>
            <a:ext cx="9144000" cy="33855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ea typeface="Calibri" pitchFamily="34" charset="0"/>
                <a:cs typeface="Calibri" pitchFamily="34" charset="0"/>
              </a:rPr>
              <a:t>Open www.gem.gov.in</a:t>
            </a:r>
            <a:endParaRPr kumimoji="0" lang="en-US" sz="1600" b="1" i="0" u="none" strike="noStrike" cap="none" normalizeH="0" baseline="0" dirty="0" smtClean="0">
              <a:ln>
                <a:noFill/>
              </a:ln>
              <a:solidFill>
                <a:schemeClr val="bg1"/>
              </a:solidFill>
              <a:effectLst/>
              <a:cs typeface="Arial"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0" y="342398"/>
            <a:ext cx="9144000" cy="49086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15206" y="500048"/>
            <a:ext cx="1785950"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286644" y="4857766"/>
            <a:ext cx="1785950"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958658" y="4866519"/>
            <a:ext cx="2185342" cy="276999"/>
          </a:xfrm>
          <a:prstGeom prst="rect">
            <a:avLst/>
          </a:prstGeom>
          <a:noFill/>
        </p:spPr>
        <p:txBody>
          <a:bodyPr wrap="none" rtlCol="0">
            <a:spAutoFit/>
          </a:bodyPr>
          <a:lstStyle/>
          <a:p>
            <a:pPr algn="r"/>
            <a:r>
              <a:rPr lang="en-IN" sz="1200" dirty="0" smtClean="0">
                <a:solidFill>
                  <a:schemeClr val="bg1">
                    <a:lumMod val="65000"/>
                  </a:schemeClr>
                </a:solidFill>
              </a:rPr>
              <a:t>Designed by </a:t>
            </a:r>
            <a:r>
              <a:rPr lang="en-IN" sz="1200" dirty="0" err="1" smtClean="0">
                <a:solidFill>
                  <a:schemeClr val="bg1">
                    <a:lumMod val="65000"/>
                  </a:schemeClr>
                </a:solidFill>
              </a:rPr>
              <a:t>GeM</a:t>
            </a:r>
            <a:r>
              <a:rPr lang="en-IN" sz="1200" dirty="0" smtClean="0">
                <a:solidFill>
                  <a:schemeClr val="bg1">
                    <a:lumMod val="65000"/>
                  </a:schemeClr>
                </a:solidFill>
              </a:rPr>
              <a:t> Training Team</a:t>
            </a:r>
            <a:endParaRPr lang="en-US" sz="1200" dirty="0">
              <a:solidFill>
                <a:schemeClr val="bg1">
                  <a:lumMod val="65000"/>
                </a:schemeClr>
              </a:solidFill>
            </a:endParaRPr>
          </a:p>
        </p:txBody>
      </p:sp>
      <p:sp>
        <p:nvSpPr>
          <p:cNvPr id="7" name="TextBox 6"/>
          <p:cNvSpPr txBox="1"/>
          <p:nvPr/>
        </p:nvSpPr>
        <p:spPr>
          <a:xfrm>
            <a:off x="0" y="4866519"/>
            <a:ext cx="1346651"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dirty="0" smtClean="0">
                <a:solidFill>
                  <a:schemeClr val="bg1">
                    <a:lumMod val="65000"/>
                  </a:schemeClr>
                </a:solidFill>
              </a:rPr>
              <a:t>5 DECEMBER 2018</a:t>
            </a:r>
            <a:endParaRPr lang="en-US" sz="1200" dirty="0">
              <a:solidFill>
                <a:schemeClr val="bg1">
                  <a:lumMod val="65000"/>
                </a:schemeClr>
              </a:solidFill>
            </a:endParaRPr>
          </a:p>
        </p:txBody>
      </p:sp>
      <p:pic>
        <p:nvPicPr>
          <p:cNvPr id="1027" name="Picture 3"/>
          <p:cNvPicPr>
            <a:picLocks noChangeAspect="1" noChangeArrowheads="1"/>
          </p:cNvPicPr>
          <p:nvPr/>
        </p:nvPicPr>
        <p:blipFill>
          <a:blip r:embed="rId2" cstate="print"/>
          <a:srcRect/>
          <a:stretch>
            <a:fillRect/>
          </a:stretch>
        </p:blipFill>
        <p:spPr bwMode="auto">
          <a:xfrm>
            <a:off x="0" y="0"/>
            <a:ext cx="9144000" cy="5140501"/>
          </a:xfrm>
          <a:prstGeom prst="rect">
            <a:avLst/>
          </a:prstGeom>
          <a:noFill/>
          <a:ln w="9525">
            <a:noFill/>
            <a:miter lim="800000"/>
            <a:headEnd/>
            <a:tailEnd/>
          </a:ln>
          <a:effectLst/>
        </p:spPr>
      </p:pic>
      <p:sp>
        <p:nvSpPr>
          <p:cNvPr id="11" name="Rectangle 10"/>
          <p:cNvSpPr/>
          <p:nvPr/>
        </p:nvSpPr>
        <p:spPr>
          <a:xfrm>
            <a:off x="6982690" y="-18"/>
            <a:ext cx="814647" cy="3299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8"/>
            <a:ext cx="9148562" cy="5143500"/>
          </a:xfrm>
          <a:prstGeom prst="rect">
            <a:avLst/>
          </a:prstGeom>
          <a:noFill/>
          <a:ln w="9525">
            <a:noFill/>
            <a:miter lim="800000"/>
            <a:headEnd/>
            <a:tailEnd/>
          </a:ln>
          <a:effectLst/>
        </p:spPr>
      </p:pic>
      <p:sp>
        <p:nvSpPr>
          <p:cNvPr id="3" name="Rectangle 2"/>
          <p:cNvSpPr/>
          <p:nvPr/>
        </p:nvSpPr>
        <p:spPr>
          <a:xfrm>
            <a:off x="4572000" y="3214692"/>
            <a:ext cx="2000264" cy="3571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p:cNvSpPr/>
          <p:nvPr/>
        </p:nvSpPr>
        <p:spPr>
          <a:xfrm>
            <a:off x="4857752" y="1572768"/>
            <a:ext cx="531112" cy="141726"/>
          </a:xfrm>
          <a:prstGeom prst="rec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958658" y="4866519"/>
            <a:ext cx="2185342" cy="276999"/>
          </a:xfrm>
          <a:prstGeom prst="rect">
            <a:avLst/>
          </a:prstGeom>
          <a:noFill/>
        </p:spPr>
        <p:txBody>
          <a:bodyPr wrap="none" rtlCol="0">
            <a:spAutoFit/>
          </a:bodyPr>
          <a:lstStyle/>
          <a:p>
            <a:pPr algn="r"/>
            <a:r>
              <a:rPr lang="en-IN" sz="1200" dirty="0" smtClean="0">
                <a:solidFill>
                  <a:schemeClr val="bg1">
                    <a:lumMod val="65000"/>
                  </a:schemeClr>
                </a:solidFill>
              </a:rPr>
              <a:t>Designed by </a:t>
            </a:r>
            <a:r>
              <a:rPr lang="en-IN" sz="1200" dirty="0" err="1" smtClean="0">
                <a:solidFill>
                  <a:schemeClr val="bg1">
                    <a:lumMod val="65000"/>
                  </a:schemeClr>
                </a:solidFill>
              </a:rPr>
              <a:t>GeM</a:t>
            </a:r>
            <a:r>
              <a:rPr lang="en-IN" sz="1200" dirty="0" smtClean="0">
                <a:solidFill>
                  <a:schemeClr val="bg1">
                    <a:lumMod val="65000"/>
                  </a:schemeClr>
                </a:solidFill>
              </a:rPr>
              <a:t> Training Team</a:t>
            </a:r>
            <a:endParaRPr lang="en-US" sz="12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0"/>
            <a:ext cx="9148464" cy="5143500"/>
          </a:xfrm>
          <a:prstGeom prst="rect">
            <a:avLst/>
          </a:prstGeom>
          <a:noFill/>
          <a:ln w="9525">
            <a:noFill/>
            <a:miter lim="800000"/>
            <a:headEnd/>
            <a:tailEnd/>
          </a:ln>
          <a:effectLst/>
        </p:spPr>
      </p:pic>
      <p:sp>
        <p:nvSpPr>
          <p:cNvPr id="3" name="Rectangle 2"/>
          <p:cNvSpPr/>
          <p:nvPr/>
        </p:nvSpPr>
        <p:spPr>
          <a:xfrm>
            <a:off x="7972195" y="98692"/>
            <a:ext cx="814647" cy="3299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 y="0"/>
            <a:ext cx="9148465" cy="5143500"/>
          </a:xfrm>
          <a:prstGeom prst="rect">
            <a:avLst/>
          </a:prstGeom>
          <a:noFill/>
          <a:ln w="9525">
            <a:noFill/>
            <a:miter lim="800000"/>
            <a:headEnd/>
            <a:tailEnd/>
          </a:ln>
          <a:effectLst/>
        </p:spPr>
      </p:pic>
      <p:sp>
        <p:nvSpPr>
          <p:cNvPr id="3" name="Rectangle 2"/>
          <p:cNvSpPr/>
          <p:nvPr/>
        </p:nvSpPr>
        <p:spPr>
          <a:xfrm>
            <a:off x="2757221" y="1384576"/>
            <a:ext cx="814647" cy="3299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434" y="0"/>
            <a:ext cx="9148466" cy="5143500"/>
          </a:xfrm>
          <a:prstGeom prst="rect">
            <a:avLst/>
          </a:prstGeom>
          <a:noFill/>
          <a:ln w="9525">
            <a:noFill/>
            <a:miter lim="800000"/>
            <a:headEnd/>
            <a:tailEnd/>
          </a:ln>
          <a:effectLst/>
        </p:spPr>
      </p:pic>
      <p:sp>
        <p:nvSpPr>
          <p:cNvPr id="3" name="Rectangle 2"/>
          <p:cNvSpPr/>
          <p:nvPr/>
        </p:nvSpPr>
        <p:spPr>
          <a:xfrm>
            <a:off x="2714612" y="1928808"/>
            <a:ext cx="1857388" cy="2143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ounded Rectangular Callout 3"/>
          <p:cNvSpPr/>
          <p:nvPr/>
        </p:nvSpPr>
        <p:spPr>
          <a:xfrm>
            <a:off x="2643174" y="2928940"/>
            <a:ext cx="4786314" cy="1928826"/>
          </a:xfrm>
          <a:prstGeom prst="wedgeRoundRectCallout">
            <a:avLst>
              <a:gd name="adj1" fmla="val -33643"/>
              <a:gd name="adj2" fmla="val -872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93700" indent="-285750">
              <a:spcBef>
                <a:spcPts val="188"/>
              </a:spcBef>
              <a:buClr>
                <a:srgbClr val="000000"/>
              </a:buClr>
              <a:buSzPct val="45000"/>
              <a:defRPr/>
            </a:pPr>
            <a:r>
              <a:rPr lang="en-US" sz="1600" dirty="0" smtClean="0">
                <a:latin typeface="Calibri" charset="0"/>
              </a:rPr>
              <a:t>Threshold Limit: Threshold limit refers to the minimum amount selected by Primary user for an order/service by an entity for GPA.  Over and above the threshold limit the order/service will be processed through GPA only and below that GPA is optional. Threshold Limit can be selected between 0-10 </a:t>
            </a:r>
            <a:r>
              <a:rPr lang="en-US" sz="1600" dirty="0" err="1" smtClean="0">
                <a:latin typeface="Calibri" charset="0"/>
              </a:rPr>
              <a:t>lacs</a:t>
            </a:r>
            <a:endParaRPr lang="en-US" sz="1600" dirty="0" smtClean="0">
              <a:latin typeface="Calibri"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8464" cy="5143500"/>
          </a:xfrm>
          <a:prstGeom prst="rect">
            <a:avLst/>
          </a:prstGeom>
          <a:noFill/>
          <a:ln w="9525">
            <a:noFill/>
            <a:miter lim="800000"/>
            <a:headEnd/>
            <a:tailEnd/>
          </a:ln>
          <a:effectLst/>
        </p:spPr>
      </p:pic>
      <p:sp>
        <p:nvSpPr>
          <p:cNvPr id="3" name="Rounded Rectangular Callout 2"/>
          <p:cNvSpPr/>
          <p:nvPr/>
        </p:nvSpPr>
        <p:spPr>
          <a:xfrm>
            <a:off x="4143372" y="1000114"/>
            <a:ext cx="3357586" cy="1071570"/>
          </a:xfrm>
          <a:prstGeom prst="wedgeRoundRectCallout">
            <a:avLst>
              <a:gd name="adj1" fmla="val -48723"/>
              <a:gd name="adj2" fmla="val 1406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93700" indent="-285750">
              <a:spcBef>
                <a:spcPts val="188"/>
              </a:spcBef>
              <a:buClr>
                <a:srgbClr val="000000"/>
              </a:buClr>
              <a:buSzPct val="45000"/>
              <a:defRPr/>
            </a:pPr>
            <a:r>
              <a:rPr lang="en-US" sz="1600" dirty="0" smtClean="0">
                <a:latin typeface="Calibri" charset="0"/>
              </a:rPr>
              <a:t>Primary user to provide GPA bank account along with IFSC code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466" y="-18"/>
            <a:ext cx="9148466" cy="5143500"/>
          </a:xfrm>
          <a:prstGeom prst="rect">
            <a:avLst/>
          </a:prstGeom>
          <a:noFill/>
          <a:ln w="9525">
            <a:noFill/>
            <a:miter lim="800000"/>
            <a:headEnd/>
            <a:tailEnd/>
          </a:ln>
          <a:effectLst/>
        </p:spPr>
      </p:pic>
      <p:sp>
        <p:nvSpPr>
          <p:cNvPr id="4" name="Rectangle 3"/>
          <p:cNvSpPr/>
          <p:nvPr/>
        </p:nvSpPr>
        <p:spPr>
          <a:xfrm>
            <a:off x="5000628" y="4000510"/>
            <a:ext cx="857256" cy="3571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t="12484" b="8446"/>
          <a:stretch>
            <a:fillRect/>
          </a:stretch>
        </p:blipFill>
        <p:spPr bwMode="auto">
          <a:xfrm>
            <a:off x="0" y="18"/>
            <a:ext cx="9143968" cy="5143482"/>
          </a:xfrm>
          <a:prstGeom prst="rect">
            <a:avLst/>
          </a:prstGeom>
          <a:solidFill>
            <a:srgbClr val="FFFFFF"/>
          </a:solidFill>
          <a:ln w="9525">
            <a:noFill/>
            <a:miter lim="800000"/>
            <a:headEnd/>
            <a:tailEnd/>
          </a:ln>
        </p:spPr>
      </p:pic>
      <p:sp>
        <p:nvSpPr>
          <p:cNvPr id="3" name="Rounded Rectangular Callout 2"/>
          <p:cNvSpPr/>
          <p:nvPr/>
        </p:nvSpPr>
        <p:spPr>
          <a:xfrm>
            <a:off x="5286380" y="1071552"/>
            <a:ext cx="3643338" cy="785818"/>
          </a:xfrm>
          <a:prstGeom prst="wedgeRoundRectCallout">
            <a:avLst>
              <a:gd name="adj1" fmla="val -45134"/>
              <a:gd name="adj2" fmla="val -945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t>Error message in case Primary user enters Invalid Pool account or IFSC code.</a:t>
            </a:r>
            <a:endParaRPr lang="en-US"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t="11919" b="11117"/>
          <a:stretch>
            <a:fillRect/>
          </a:stretch>
        </p:blipFill>
        <p:spPr bwMode="auto">
          <a:xfrm>
            <a:off x="0" y="0"/>
            <a:ext cx="9244483" cy="5143500"/>
          </a:xfrm>
          <a:prstGeom prst="rect">
            <a:avLst/>
          </a:prstGeom>
          <a:solidFill>
            <a:srgbClr val="FFFFFF"/>
          </a:solidFill>
          <a:ln w="9525">
            <a:noFill/>
            <a:miter lim="800000"/>
            <a:headEnd/>
            <a:tailEnd/>
          </a:ln>
        </p:spPr>
      </p:pic>
      <p:sp>
        <p:nvSpPr>
          <p:cNvPr id="3" name="Rounded Rectangular Callout 2"/>
          <p:cNvSpPr/>
          <p:nvPr/>
        </p:nvSpPr>
        <p:spPr>
          <a:xfrm>
            <a:off x="5286380" y="1142990"/>
            <a:ext cx="3071834" cy="785818"/>
          </a:xfrm>
          <a:prstGeom prst="wedgeRoundRectCallout">
            <a:avLst>
              <a:gd name="adj1" fmla="val -45134"/>
              <a:gd name="adj2" fmla="val -945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t>Primary user must be restricted to enter same account information twice.</a:t>
            </a: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512" y="843558"/>
            <a:ext cx="9144000" cy="3046988"/>
          </a:xfrm>
          <a:prstGeom prst="rect">
            <a:avLst/>
          </a:prstGeom>
          <a:noFill/>
        </p:spPr>
        <p:txBody>
          <a:bodyPr wrap="square" rtlCol="0">
            <a:spAutoFit/>
          </a:bodyPr>
          <a:lstStyle/>
          <a:p>
            <a:pPr marL="176213" indent="-176213">
              <a:spcBef>
                <a:spcPts val="600"/>
              </a:spcBef>
              <a:buFont typeface="Arial" pitchFamily="34" charset="0"/>
              <a:buChar char="•"/>
            </a:pPr>
            <a:r>
              <a:rPr lang="en-US" sz="1700" dirty="0"/>
              <a:t> </a:t>
            </a:r>
            <a:r>
              <a:rPr lang="en-US" sz="1600" dirty="0" smtClean="0"/>
              <a:t>A special </a:t>
            </a:r>
            <a:r>
              <a:rPr lang="en-US" sz="1600" dirty="0"/>
              <a:t>purpose bank account </a:t>
            </a:r>
            <a:r>
              <a:rPr lang="en-US" sz="1600" dirty="0" smtClean="0"/>
              <a:t> </a:t>
            </a:r>
            <a:r>
              <a:rPr lang="en-US" sz="1600" dirty="0"/>
              <a:t>opened, operated and controlled exclusively by each NPAE (Non-Public Financial Management System (PFMS) Agencies/Entities</a:t>
            </a:r>
            <a:r>
              <a:rPr lang="en-US" sz="1600" dirty="0" smtClean="0"/>
              <a:t>).</a:t>
            </a:r>
          </a:p>
          <a:p>
            <a:pPr marL="176213" indent="-176213">
              <a:spcBef>
                <a:spcPts val="600"/>
              </a:spcBef>
              <a:buFont typeface="Arial" pitchFamily="34" charset="0"/>
              <a:buChar char="•"/>
            </a:pPr>
            <a:r>
              <a:rPr lang="en-IN" sz="1600" dirty="0" smtClean="0"/>
              <a:t> The </a:t>
            </a:r>
            <a:r>
              <a:rPr lang="en-IN" sz="1600" dirty="0" err="1" smtClean="0"/>
              <a:t>GeM</a:t>
            </a:r>
            <a:r>
              <a:rPr lang="en-IN" sz="1600" dirty="0" smtClean="0"/>
              <a:t> pool account can be opened in any of the Banks integrated with </a:t>
            </a:r>
            <a:r>
              <a:rPr lang="en-IN" sz="1600" dirty="0" err="1" smtClean="0"/>
              <a:t>GeM</a:t>
            </a:r>
            <a:r>
              <a:rPr lang="en-IN" sz="1600" dirty="0" smtClean="0"/>
              <a:t>.</a:t>
            </a:r>
          </a:p>
          <a:p>
            <a:pPr marL="176213" indent="-176213">
              <a:spcBef>
                <a:spcPts val="600"/>
              </a:spcBef>
              <a:buFont typeface="Arial" pitchFamily="34" charset="0"/>
              <a:buChar char="•"/>
            </a:pPr>
            <a:r>
              <a:rPr lang="en-IN" sz="1600" dirty="0" smtClean="0"/>
              <a:t>The Buyer would credit the projected value of contracts/supply order into the account before placing an order on </a:t>
            </a:r>
            <a:r>
              <a:rPr lang="en-IN" sz="1600" dirty="0" err="1" smtClean="0"/>
              <a:t>GeM</a:t>
            </a:r>
            <a:r>
              <a:rPr lang="en-IN" sz="1600" dirty="0" smtClean="0"/>
              <a:t>.</a:t>
            </a:r>
          </a:p>
          <a:p>
            <a:pPr marL="176213" indent="-176213">
              <a:spcBef>
                <a:spcPts val="600"/>
              </a:spcBef>
              <a:buFont typeface="Arial" pitchFamily="34" charset="0"/>
              <a:buChar char="•"/>
            </a:pPr>
            <a:r>
              <a:rPr lang="en-IN" sz="1600" dirty="0" smtClean="0"/>
              <a:t>The Payments to the suppliers would be made from the </a:t>
            </a:r>
            <a:r>
              <a:rPr lang="en-IN" sz="1600" dirty="0" err="1" smtClean="0"/>
              <a:t>GeM</a:t>
            </a:r>
            <a:r>
              <a:rPr lang="en-IN" sz="1600" dirty="0" smtClean="0"/>
              <a:t> pool account post successful supply and acceptance of goods and services on </a:t>
            </a:r>
            <a:r>
              <a:rPr lang="en-IN" sz="1600" dirty="0" err="1" smtClean="0"/>
              <a:t>GeM</a:t>
            </a:r>
            <a:r>
              <a:rPr lang="en-IN" sz="1600" dirty="0" smtClean="0"/>
              <a:t> Portal.</a:t>
            </a:r>
          </a:p>
          <a:p>
            <a:pPr marL="176213" indent="-176213">
              <a:spcBef>
                <a:spcPts val="600"/>
              </a:spcBef>
              <a:buFont typeface="Arial" pitchFamily="34" charset="0"/>
              <a:buChar char="•"/>
            </a:pPr>
            <a:endParaRPr lang="en-IN" sz="1600" dirty="0" smtClean="0"/>
          </a:p>
          <a:p>
            <a:pPr marL="176213" indent="-176213">
              <a:spcBef>
                <a:spcPts val="600"/>
              </a:spcBef>
              <a:buFont typeface="Arial" pitchFamily="34" charset="0"/>
              <a:buChar char="•"/>
            </a:pPr>
            <a:endParaRPr lang="en-US" sz="1600" dirty="0" smtClean="0"/>
          </a:p>
          <a:p>
            <a:pPr marL="176213" indent="-176213">
              <a:spcBef>
                <a:spcPts val="600"/>
              </a:spcBef>
              <a:buFont typeface="Arial" pitchFamily="34" charset="0"/>
              <a:buChar char="•"/>
            </a:pPr>
            <a:endParaRPr lang="en-US" sz="1700" dirty="0"/>
          </a:p>
        </p:txBody>
      </p:sp>
      <p:sp>
        <p:nvSpPr>
          <p:cNvPr id="4" name="TextBox 3"/>
          <p:cNvSpPr txBox="1"/>
          <p:nvPr/>
        </p:nvSpPr>
        <p:spPr>
          <a:xfrm>
            <a:off x="0" y="0"/>
            <a:ext cx="9144000" cy="707886"/>
          </a:xfrm>
          <a:prstGeom prst="rect">
            <a:avLst/>
          </a:prstGeom>
          <a:solidFill>
            <a:schemeClr val="accent1"/>
          </a:solidFill>
        </p:spPr>
        <p:txBody>
          <a:bodyPr wrap="square" rtlCol="0">
            <a:spAutoFit/>
          </a:bodyPr>
          <a:lstStyle/>
          <a:p>
            <a:r>
              <a:rPr lang="en-IN" sz="2400" b="1" dirty="0" smtClean="0">
                <a:solidFill>
                  <a:schemeClr val="bg1"/>
                </a:solidFill>
              </a:rPr>
              <a:t>Introduction to GPA</a:t>
            </a:r>
            <a:endParaRPr lang="en-US" sz="2400" b="1" dirty="0" smtClean="0">
              <a:solidFill>
                <a:schemeClr val="bg1"/>
              </a:solidFill>
            </a:endParaRPr>
          </a:p>
          <a:p>
            <a:endParaRPr lang="en-US" sz="1600" b="1" dirty="0"/>
          </a:p>
        </p:txBody>
      </p:sp>
      <p:pic>
        <p:nvPicPr>
          <p:cNvPr id="5" name="Picture 4"/>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883444" y="3072732"/>
            <a:ext cx="7000924" cy="2019298"/>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rgha\Desktop\GeM 3.0 Training Content V3\gem triangle-01.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3" name="TextBox 2"/>
          <p:cNvSpPr txBox="1"/>
          <p:nvPr/>
        </p:nvSpPr>
        <p:spPr>
          <a:xfrm>
            <a:off x="6958658" y="4866501"/>
            <a:ext cx="2185342" cy="276999"/>
          </a:xfrm>
          <a:prstGeom prst="rect">
            <a:avLst/>
          </a:prstGeom>
          <a:noFill/>
        </p:spPr>
        <p:txBody>
          <a:bodyPr wrap="none" rtlCol="0">
            <a:spAutoFit/>
          </a:bodyPr>
          <a:lstStyle/>
          <a:p>
            <a:pPr algn="r"/>
            <a:r>
              <a:rPr lang="en-IN" sz="1200" dirty="0" smtClean="0">
                <a:solidFill>
                  <a:schemeClr val="bg1">
                    <a:lumMod val="65000"/>
                  </a:schemeClr>
                </a:solidFill>
              </a:rPr>
              <a:t>Designed by GeM Training Team</a:t>
            </a:r>
            <a:endParaRPr lang="en-US" sz="1200" dirty="0">
              <a:solidFill>
                <a:schemeClr val="bg1">
                  <a:lumMod val="65000"/>
                </a:schemeClr>
              </a:solidFill>
            </a:endParaRPr>
          </a:p>
        </p:txBody>
      </p:sp>
      <p:sp>
        <p:nvSpPr>
          <p:cNvPr id="5" name="TextBox 4"/>
          <p:cNvSpPr txBox="1"/>
          <p:nvPr/>
        </p:nvSpPr>
        <p:spPr>
          <a:xfrm>
            <a:off x="3184360" y="1995686"/>
            <a:ext cx="5700984" cy="830997"/>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pPr algn="r"/>
            <a:r>
              <a:rPr lang="en-IN" sz="2400" b="1" u="sng" spc="150" dirty="0" smtClean="0">
                <a:ln w="11430"/>
                <a:solidFill>
                  <a:schemeClr val="tx2"/>
                </a:solidFill>
                <a:effectLst>
                  <a:outerShdw blurRad="25400" algn="tl" rotWithShape="0">
                    <a:srgbClr val="000000">
                      <a:alpha val="43000"/>
                    </a:srgbClr>
                  </a:outerShdw>
                </a:effectLst>
              </a:rPr>
              <a:t>User creation by Primary user</a:t>
            </a:r>
          </a:p>
          <a:p>
            <a:pPr algn="r"/>
            <a:r>
              <a:rPr lang="en-IN" sz="2400" b="1" u="sng" spc="150" dirty="0" smtClean="0">
                <a:ln w="11430"/>
                <a:solidFill>
                  <a:schemeClr val="tx2"/>
                </a:solidFill>
                <a:effectLst>
                  <a:outerShdw blurRad="25400" algn="tl" rotWithShape="0">
                    <a:srgbClr val="000000">
                      <a:alpha val="43000"/>
                    </a:srgbClr>
                  </a:outerShdw>
                </a:effectLst>
              </a:rPr>
              <a:t>PAO Code generation – </a:t>
            </a:r>
            <a:r>
              <a:rPr lang="en-IN" sz="2400" b="1" u="sng" spc="150" dirty="0" err="1" smtClean="0">
                <a:ln w="11430"/>
                <a:solidFill>
                  <a:schemeClr val="tx2"/>
                </a:solidFill>
                <a:effectLst>
                  <a:outerShdw blurRad="25400" algn="tl" rotWithShape="0">
                    <a:srgbClr val="000000">
                      <a:alpha val="43000"/>
                    </a:srgbClr>
                  </a:outerShdw>
                </a:effectLst>
              </a:rPr>
              <a:t>Challan</a:t>
            </a:r>
            <a:r>
              <a:rPr lang="en-IN" sz="2400" b="1" u="sng" spc="150" dirty="0" smtClean="0">
                <a:ln w="11430"/>
                <a:solidFill>
                  <a:schemeClr val="tx2"/>
                </a:solidFill>
                <a:effectLst>
                  <a:outerShdw blurRad="25400" algn="tl" rotWithShape="0">
                    <a:srgbClr val="000000">
                      <a:alpha val="43000"/>
                    </a:srgbClr>
                  </a:outerShdw>
                </a:effectLst>
              </a:rPr>
              <a:t> Model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 y="-1"/>
            <a:ext cx="9148467" cy="5143501"/>
          </a:xfrm>
          <a:prstGeom prst="rect">
            <a:avLst/>
          </a:prstGeom>
          <a:noFill/>
          <a:ln w="9525">
            <a:noFill/>
            <a:miter lim="800000"/>
            <a:headEnd/>
            <a:tailEnd/>
          </a:ln>
          <a:effectLst/>
        </p:spPr>
      </p:pic>
      <p:sp>
        <p:nvSpPr>
          <p:cNvPr id="3" name="Rectangle 2"/>
          <p:cNvSpPr/>
          <p:nvPr/>
        </p:nvSpPr>
        <p:spPr>
          <a:xfrm>
            <a:off x="7215206" y="214296"/>
            <a:ext cx="571504" cy="2143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t="13871" b="5672"/>
          <a:stretch>
            <a:fillRect/>
          </a:stretch>
        </p:blipFill>
        <p:spPr bwMode="auto">
          <a:xfrm>
            <a:off x="-32" y="18"/>
            <a:ext cx="9144000" cy="5143500"/>
          </a:xfrm>
          <a:prstGeom prst="rect">
            <a:avLst/>
          </a:prstGeom>
          <a:solidFill>
            <a:srgbClr val="FFFFFF"/>
          </a:solidFill>
          <a:ln w="9525">
            <a:noFill/>
            <a:miter lim="800000"/>
            <a:headEnd/>
            <a:tailEnd/>
          </a:ln>
        </p:spPr>
      </p:pic>
      <p:sp>
        <p:nvSpPr>
          <p:cNvPr id="6" name="Rounded Rectangular Callout 5"/>
          <p:cNvSpPr/>
          <p:nvPr/>
        </p:nvSpPr>
        <p:spPr>
          <a:xfrm>
            <a:off x="4071934" y="3143254"/>
            <a:ext cx="3286148" cy="857256"/>
          </a:xfrm>
          <a:prstGeom prst="wedgeRoundRectCallout">
            <a:avLst>
              <a:gd name="adj1" fmla="val -45134"/>
              <a:gd name="adj2" fmla="val -945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t>If Primary user already has a PAO code ,must select yes and provide the code</a:t>
            </a:r>
            <a:endParaRPr lang="en-US" sz="1600" dirty="0"/>
          </a:p>
        </p:txBody>
      </p:sp>
      <p:pic>
        <p:nvPicPr>
          <p:cNvPr id="8" name="Picture 2"/>
          <p:cNvPicPr>
            <a:picLocks noChangeAspect="1" noChangeArrowheads="1"/>
          </p:cNvPicPr>
          <p:nvPr/>
        </p:nvPicPr>
        <p:blipFill>
          <a:blip r:embed="rId3" cstate="print"/>
          <a:srcRect l="26172" t="79714" r="71484" b="15625"/>
          <a:stretch>
            <a:fillRect/>
          </a:stretch>
        </p:blipFill>
        <p:spPr bwMode="auto">
          <a:xfrm>
            <a:off x="3000364" y="2571750"/>
            <a:ext cx="214314" cy="285752"/>
          </a:xfrm>
          <a:prstGeom prst="rect">
            <a:avLst/>
          </a:prstGeom>
          <a:solidFill>
            <a:srgbClr val="FFFFFF"/>
          </a:solidFill>
          <a:ln w="9525">
            <a:noFill/>
            <a:miter lim="800000"/>
            <a:headEnd/>
            <a:tailEnd/>
          </a:ln>
        </p:spPr>
      </p:pic>
      <p:sp>
        <p:nvSpPr>
          <p:cNvPr id="10" name="Rectangle 9"/>
          <p:cNvSpPr/>
          <p:nvPr/>
        </p:nvSpPr>
        <p:spPr>
          <a:xfrm>
            <a:off x="2214546" y="2500312"/>
            <a:ext cx="1428760" cy="3571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2"/>
          <p:cNvPicPr>
            <a:picLocks noChangeAspect="1" noChangeArrowheads="1"/>
          </p:cNvPicPr>
          <p:nvPr/>
        </p:nvPicPr>
        <p:blipFill>
          <a:blip r:embed="rId3" cstate="print">
            <a:duotone>
              <a:prstClr val="black"/>
              <a:schemeClr val="bg1">
                <a:lumMod val="50000"/>
                <a:tint val="45000"/>
                <a:satMod val="400000"/>
              </a:schemeClr>
            </a:duotone>
          </a:blip>
          <a:srcRect l="26172" t="79714" r="71484" b="15625"/>
          <a:stretch>
            <a:fillRect/>
          </a:stretch>
        </p:blipFill>
        <p:spPr bwMode="auto">
          <a:xfrm>
            <a:off x="4643438" y="2071684"/>
            <a:ext cx="285752" cy="285752"/>
          </a:xfrm>
          <a:prstGeom prst="rect">
            <a:avLst/>
          </a:prstGeom>
          <a:solidFill>
            <a:srgbClr val="FFFFFF"/>
          </a:solidFill>
          <a:ln w="9525">
            <a:solidFill>
              <a:schemeClr val="bg1">
                <a:lumMod val="85000"/>
              </a:schemeClr>
            </a:solidFill>
            <a:miter lim="800000"/>
            <a:headEnd/>
            <a:tailEnd/>
          </a:ln>
        </p:spPr>
      </p:pic>
      <p:pic>
        <p:nvPicPr>
          <p:cNvPr id="12" name="Picture 2"/>
          <p:cNvPicPr>
            <a:picLocks noChangeAspect="1" noChangeArrowheads="1"/>
          </p:cNvPicPr>
          <p:nvPr/>
        </p:nvPicPr>
        <p:blipFill>
          <a:blip r:embed="rId3" cstate="print"/>
          <a:srcRect l="26172" t="79714" r="71484" b="15625"/>
          <a:stretch>
            <a:fillRect/>
          </a:stretch>
        </p:blipFill>
        <p:spPr bwMode="auto">
          <a:xfrm>
            <a:off x="2357422" y="3143254"/>
            <a:ext cx="285752" cy="35719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t="12484" b="5672"/>
          <a:stretch>
            <a:fillRect/>
          </a:stretch>
        </p:blipFill>
        <p:spPr bwMode="auto">
          <a:xfrm>
            <a:off x="0" y="-18"/>
            <a:ext cx="9144000" cy="5143500"/>
          </a:xfrm>
          <a:prstGeom prst="rect">
            <a:avLst/>
          </a:prstGeom>
          <a:solidFill>
            <a:srgbClr val="FFFFFF"/>
          </a:solidFill>
          <a:ln w="9525">
            <a:noFill/>
            <a:miter lim="800000"/>
            <a:headEnd/>
            <a:tailEnd/>
          </a:ln>
        </p:spPr>
      </p:pic>
      <p:sp>
        <p:nvSpPr>
          <p:cNvPr id="3" name="Rounded Rectangular Callout 2"/>
          <p:cNvSpPr/>
          <p:nvPr/>
        </p:nvSpPr>
        <p:spPr>
          <a:xfrm>
            <a:off x="4643438" y="2571750"/>
            <a:ext cx="3286148" cy="857256"/>
          </a:xfrm>
          <a:prstGeom prst="wedgeRoundRectCallout">
            <a:avLst>
              <a:gd name="adj1" fmla="val -45134"/>
              <a:gd name="adj2" fmla="val -945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t>If Primary user don't have PAO code ,must select no and click on Generate GPA PAO Code </a:t>
            </a:r>
            <a:endParaRPr lang="en-US" sz="1600" dirty="0"/>
          </a:p>
        </p:txBody>
      </p:sp>
      <p:sp>
        <p:nvSpPr>
          <p:cNvPr id="4" name="Rectangle 3"/>
          <p:cNvSpPr/>
          <p:nvPr/>
        </p:nvSpPr>
        <p:spPr>
          <a:xfrm>
            <a:off x="3643306" y="1571618"/>
            <a:ext cx="1928826"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6"/>
          <p:cNvSpPr txBox="1"/>
          <p:nvPr/>
        </p:nvSpPr>
        <p:spPr>
          <a:xfrm>
            <a:off x="4572000" y="1682586"/>
            <a:ext cx="792000" cy="288000"/>
          </a:xfrm>
          <a:prstGeom prst="rect">
            <a:avLst/>
          </a:prstGeom>
          <a:solidFill>
            <a:schemeClr val="accent6">
              <a:lumMod val="75000"/>
            </a:schemeClr>
          </a:solidFill>
        </p:spPr>
        <p:txBody>
          <a:bodyPr wrap="square" rtlCol="0">
            <a:spAutoFit/>
          </a:bodyPr>
          <a:lstStyle/>
          <a:p>
            <a:r>
              <a:rPr lang="en-IN" sz="1000" b="1" dirty="0" smtClean="0">
                <a:solidFill>
                  <a:schemeClr val="bg1"/>
                </a:solidFill>
              </a:rPr>
              <a:t>PAO CODE</a:t>
            </a:r>
            <a:endParaRPr lang="en-US" sz="1000" b="1" dirty="0">
              <a:solidFill>
                <a:schemeClr val="bg1"/>
              </a:solidFill>
            </a:endParaRPr>
          </a:p>
        </p:txBody>
      </p:sp>
      <p:pic>
        <p:nvPicPr>
          <p:cNvPr id="10" name="Picture 2"/>
          <p:cNvPicPr>
            <a:picLocks noChangeAspect="1" noChangeArrowheads="1"/>
          </p:cNvPicPr>
          <p:nvPr/>
        </p:nvPicPr>
        <p:blipFill>
          <a:blip r:embed="rId3" cstate="print"/>
          <a:srcRect l="26172" t="79714" r="71484" b="15625"/>
          <a:stretch>
            <a:fillRect/>
          </a:stretch>
        </p:blipFill>
        <p:spPr bwMode="auto">
          <a:xfrm>
            <a:off x="2357422" y="2714626"/>
            <a:ext cx="285752" cy="357190"/>
          </a:xfrm>
          <a:prstGeom prst="rect">
            <a:avLst/>
          </a:prstGeom>
          <a:solidFill>
            <a:srgbClr val="FFFFFF"/>
          </a:solidFill>
          <a:ln w="9525">
            <a:noFill/>
            <a:miter lim="800000"/>
            <a:headEnd/>
            <a:tailEnd/>
          </a:ln>
        </p:spPr>
      </p:pic>
      <p:pic>
        <p:nvPicPr>
          <p:cNvPr id="11" name="Picture 2"/>
          <p:cNvPicPr>
            <a:picLocks noChangeAspect="1" noChangeArrowheads="1"/>
          </p:cNvPicPr>
          <p:nvPr/>
        </p:nvPicPr>
        <p:blipFill>
          <a:blip r:embed="rId3" cstate="print"/>
          <a:srcRect l="26172" t="79714" r="71484" b="15625"/>
          <a:stretch>
            <a:fillRect/>
          </a:stretch>
        </p:blipFill>
        <p:spPr bwMode="auto">
          <a:xfrm>
            <a:off x="2357422" y="3286130"/>
            <a:ext cx="285752" cy="357190"/>
          </a:xfrm>
          <a:prstGeom prst="rect">
            <a:avLst/>
          </a:prstGeom>
          <a:solidFill>
            <a:srgbClr val="FFFFFF"/>
          </a:solidFill>
          <a:ln w="9525">
            <a:noFill/>
            <a:miter lim="800000"/>
            <a:headEnd/>
            <a:tailEnd/>
          </a:ln>
        </p:spPr>
      </p:pic>
      <p:pic>
        <p:nvPicPr>
          <p:cNvPr id="12" name="Picture 2"/>
          <p:cNvPicPr>
            <a:picLocks noChangeAspect="1" noChangeArrowheads="1"/>
          </p:cNvPicPr>
          <p:nvPr/>
        </p:nvPicPr>
        <p:blipFill>
          <a:blip r:embed="rId3" cstate="print"/>
          <a:srcRect l="26172" t="79714" r="71484" b="15625"/>
          <a:stretch>
            <a:fillRect/>
          </a:stretch>
        </p:blipFill>
        <p:spPr bwMode="auto">
          <a:xfrm>
            <a:off x="3000364" y="2143122"/>
            <a:ext cx="214314" cy="285752"/>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rgha\Desktop\GeM 3.0 Training Content V3\gem triangle-01.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3" name="TextBox 2"/>
          <p:cNvSpPr txBox="1"/>
          <p:nvPr/>
        </p:nvSpPr>
        <p:spPr>
          <a:xfrm>
            <a:off x="6958658" y="4866501"/>
            <a:ext cx="2185342" cy="276999"/>
          </a:xfrm>
          <a:prstGeom prst="rect">
            <a:avLst/>
          </a:prstGeom>
          <a:noFill/>
        </p:spPr>
        <p:txBody>
          <a:bodyPr wrap="none" rtlCol="0">
            <a:spAutoFit/>
          </a:bodyPr>
          <a:lstStyle/>
          <a:p>
            <a:pPr algn="r"/>
            <a:r>
              <a:rPr lang="en-IN" sz="1200" dirty="0" smtClean="0">
                <a:solidFill>
                  <a:schemeClr val="bg1">
                    <a:lumMod val="65000"/>
                  </a:schemeClr>
                </a:solidFill>
              </a:rPr>
              <a:t>Designed by GeM Training Team</a:t>
            </a:r>
            <a:endParaRPr lang="en-US" sz="1200" dirty="0">
              <a:solidFill>
                <a:schemeClr val="bg1">
                  <a:lumMod val="65000"/>
                </a:schemeClr>
              </a:solidFill>
            </a:endParaRPr>
          </a:p>
        </p:txBody>
      </p:sp>
      <p:sp>
        <p:nvSpPr>
          <p:cNvPr id="5" name="TextBox 4"/>
          <p:cNvSpPr txBox="1"/>
          <p:nvPr/>
        </p:nvSpPr>
        <p:spPr>
          <a:xfrm>
            <a:off x="5236708" y="1851670"/>
            <a:ext cx="3648691" cy="1697901"/>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pPr algn="r"/>
            <a:r>
              <a:rPr lang="en-IN" sz="2400" b="1" u="sng" spc="150" dirty="0" smtClean="0">
                <a:ln w="11430"/>
                <a:solidFill>
                  <a:schemeClr val="tx2"/>
                </a:solidFill>
                <a:effectLst>
                  <a:outerShdw blurRad="25400" algn="tl" rotWithShape="0">
                    <a:srgbClr val="000000">
                      <a:alpha val="43000"/>
                    </a:srgbClr>
                  </a:outerShdw>
                </a:effectLst>
              </a:rPr>
              <a:t>Challan generation and </a:t>
            </a:r>
            <a:br>
              <a:rPr lang="en-IN" sz="2400" b="1" u="sng" spc="150" dirty="0" smtClean="0">
                <a:ln w="11430"/>
                <a:solidFill>
                  <a:schemeClr val="tx2"/>
                </a:solidFill>
                <a:effectLst>
                  <a:outerShdw blurRad="25400" algn="tl" rotWithShape="0">
                    <a:srgbClr val="000000">
                      <a:alpha val="43000"/>
                    </a:srgbClr>
                  </a:outerShdw>
                </a:effectLst>
              </a:rPr>
            </a:br>
            <a:r>
              <a:rPr lang="en-IN" sz="2400" b="1" u="sng" spc="150" dirty="0" smtClean="0">
                <a:ln w="11430"/>
                <a:solidFill>
                  <a:schemeClr val="tx2"/>
                </a:solidFill>
                <a:effectLst>
                  <a:outerShdw blurRad="25400" algn="tl" rotWithShape="0">
                    <a:srgbClr val="000000">
                      <a:alpha val="43000"/>
                    </a:srgbClr>
                  </a:outerShdw>
                </a:effectLst>
              </a:rPr>
              <a:t>Fund Blocking by Buyer</a:t>
            </a:r>
          </a:p>
          <a:p>
            <a:pPr algn="r">
              <a:spcBef>
                <a:spcPts val="1000"/>
              </a:spcBef>
            </a:pPr>
            <a:r>
              <a:rPr lang="en-IN" sz="2400" b="1" u="sng" spc="150" dirty="0" err="1" smtClean="0">
                <a:ln w="11430"/>
                <a:solidFill>
                  <a:schemeClr val="tx2"/>
                </a:solidFill>
                <a:effectLst>
                  <a:outerShdw blurRad="25400" algn="tl" rotWithShape="0">
                    <a:srgbClr val="000000">
                      <a:alpha val="43000"/>
                    </a:srgbClr>
                  </a:outerShdw>
                </a:effectLst>
              </a:rPr>
              <a:t>Challan</a:t>
            </a:r>
            <a:r>
              <a:rPr lang="en-IN" sz="2400" b="1" u="sng" spc="150" dirty="0" smtClean="0">
                <a:ln w="11430"/>
                <a:solidFill>
                  <a:schemeClr val="tx2"/>
                </a:solidFill>
                <a:effectLst>
                  <a:outerShdw blurRad="25400" algn="tl" rotWithShape="0">
                    <a:srgbClr val="000000">
                      <a:alpha val="43000"/>
                    </a:srgbClr>
                  </a:outerShdw>
                </a:effectLst>
              </a:rPr>
              <a:t> Model</a:t>
            </a:r>
          </a:p>
          <a:p>
            <a:pPr algn="r"/>
            <a:endParaRPr lang="en-US" sz="2400" b="1" u="sng" spc="150" dirty="0" smtClean="0">
              <a:ln w="11430"/>
              <a:solidFill>
                <a:schemeClr val="tx2"/>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1" y="-18"/>
            <a:ext cx="9148465" cy="5143500"/>
          </a:xfrm>
          <a:prstGeom prst="rect">
            <a:avLst/>
          </a:prstGeom>
          <a:noFill/>
          <a:ln w="9525">
            <a:noFill/>
            <a:miter lim="800000"/>
            <a:headEnd/>
            <a:tailEnd/>
          </a:ln>
          <a:effectLst/>
        </p:spPr>
      </p:pic>
      <p:sp>
        <p:nvSpPr>
          <p:cNvPr id="4" name="Rectangle 3"/>
          <p:cNvSpPr/>
          <p:nvPr/>
        </p:nvSpPr>
        <p:spPr>
          <a:xfrm>
            <a:off x="4714876" y="1928808"/>
            <a:ext cx="2928958" cy="14287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ounded Rectangular Callout 4"/>
          <p:cNvSpPr/>
          <p:nvPr/>
        </p:nvSpPr>
        <p:spPr>
          <a:xfrm>
            <a:off x="3643306" y="785800"/>
            <a:ext cx="4500594" cy="928694"/>
          </a:xfrm>
          <a:prstGeom prst="wedgeRoundRectCallout">
            <a:avLst>
              <a:gd name="adj1" fmla="val -20833"/>
              <a:gd name="adj2" fmla="val 710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t>Once L1 has been selected via Direct purchase or Award of Bid/RA, the Buyer would specify the Financial details. Please visit LMS for training video on Order Placement.</a:t>
            </a:r>
            <a:endParaRPr lang="en-US"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1" y="0"/>
            <a:ext cx="9148465" cy="5143500"/>
          </a:xfrm>
          <a:prstGeom prst="rect">
            <a:avLst/>
          </a:prstGeom>
          <a:noFill/>
          <a:ln w="9525">
            <a:noFill/>
            <a:miter lim="800000"/>
            <a:headEnd/>
            <a:tailEnd/>
          </a:ln>
          <a:effectLst/>
        </p:spPr>
      </p:pic>
      <p:sp>
        <p:nvSpPr>
          <p:cNvPr id="3" name="Rectangle 2"/>
          <p:cNvSpPr/>
          <p:nvPr/>
        </p:nvSpPr>
        <p:spPr>
          <a:xfrm>
            <a:off x="6215074" y="3286130"/>
            <a:ext cx="1285884" cy="3571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1" y="0"/>
            <a:ext cx="9148465" cy="5143500"/>
          </a:xfrm>
          <a:prstGeom prst="rect">
            <a:avLst/>
          </a:prstGeom>
          <a:noFill/>
          <a:ln w="9525">
            <a:noFill/>
            <a:miter lim="800000"/>
            <a:headEnd/>
            <a:tailEnd/>
          </a:ln>
          <a:effectLst/>
        </p:spPr>
      </p:pic>
      <p:sp>
        <p:nvSpPr>
          <p:cNvPr id="3" name="Rectangle 2"/>
          <p:cNvSpPr/>
          <p:nvPr/>
        </p:nvSpPr>
        <p:spPr>
          <a:xfrm>
            <a:off x="4714876" y="3143254"/>
            <a:ext cx="1214446" cy="3571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llan.png"/>
          <p:cNvPicPr>
            <a:picLocks noChangeAspect="1"/>
          </p:cNvPicPr>
          <p:nvPr/>
        </p:nvPicPr>
        <p:blipFill>
          <a:blip r:embed="rId2" cstate="print"/>
          <a:stretch>
            <a:fillRect/>
          </a:stretch>
        </p:blipFill>
        <p:spPr>
          <a:xfrm>
            <a:off x="1214414" y="0"/>
            <a:ext cx="6215106" cy="51435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0" y="0"/>
            <a:ext cx="9144000" cy="5140990"/>
          </a:xfrm>
          <a:prstGeom prst="rect">
            <a:avLst/>
          </a:prstGeom>
          <a:noFill/>
          <a:ln w="9525">
            <a:noFill/>
            <a:miter lim="800000"/>
            <a:headEnd/>
            <a:tailEnd/>
          </a:ln>
          <a:effectLst/>
        </p:spPr>
      </p:pic>
      <p:sp>
        <p:nvSpPr>
          <p:cNvPr id="3" name="Rectangle 2"/>
          <p:cNvSpPr/>
          <p:nvPr/>
        </p:nvSpPr>
        <p:spPr>
          <a:xfrm>
            <a:off x="6643702" y="3429006"/>
            <a:ext cx="928694"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000114"/>
            <a:ext cx="8892480" cy="3293209"/>
          </a:xfrm>
          <a:prstGeom prst="rect">
            <a:avLst/>
          </a:prstGeom>
          <a:noFill/>
        </p:spPr>
        <p:txBody>
          <a:bodyPr wrap="square" rtlCol="0">
            <a:spAutoFit/>
          </a:bodyPr>
          <a:lstStyle/>
          <a:p>
            <a:r>
              <a:rPr lang="en-US" sz="1600" b="1" dirty="0" smtClean="0"/>
              <a:t>Bank – </a:t>
            </a:r>
            <a:r>
              <a:rPr lang="en-US" sz="1600" dirty="0" smtClean="0"/>
              <a:t>Operate GPA account as per MoU signed with NPAEs in accordance with GeM Terms and Conditions.</a:t>
            </a:r>
          </a:p>
          <a:p>
            <a:pPr>
              <a:buFont typeface="Arial" pitchFamily="34" charset="0"/>
              <a:buChar char="•"/>
            </a:pPr>
            <a:endParaRPr lang="en-IN" sz="1600" b="1" dirty="0"/>
          </a:p>
          <a:p>
            <a:r>
              <a:rPr lang="en-IN" sz="1600" b="1" dirty="0" smtClean="0"/>
              <a:t>NPAE – </a:t>
            </a:r>
          </a:p>
          <a:p>
            <a:pPr marL="800100" lvl="1" indent="-342900">
              <a:buFont typeface="+mj-lt"/>
              <a:buAutoNum type="arabicPeriod"/>
            </a:pPr>
            <a:r>
              <a:rPr lang="en-IN" sz="1600" dirty="0" smtClean="0"/>
              <a:t>Opens and operates GPA </a:t>
            </a:r>
          </a:p>
          <a:p>
            <a:pPr marL="800100" lvl="1" indent="-342900">
              <a:buFont typeface="+mj-lt"/>
              <a:buAutoNum type="arabicPeriod"/>
            </a:pPr>
            <a:r>
              <a:rPr lang="en-IN" sz="1600" dirty="0"/>
              <a:t> </a:t>
            </a:r>
            <a:r>
              <a:rPr lang="en-IN" sz="1600" dirty="0" smtClean="0"/>
              <a:t>Maintains projected value for active transactions in GPA account opened by NPAE</a:t>
            </a:r>
          </a:p>
          <a:p>
            <a:pPr marL="800100" lvl="1" indent="-342900">
              <a:buFont typeface="+mj-lt"/>
              <a:buAutoNum type="arabicPeriod"/>
            </a:pPr>
            <a:r>
              <a:rPr lang="en-IN" sz="1600" dirty="0"/>
              <a:t> </a:t>
            </a:r>
            <a:r>
              <a:rPr lang="en-IN" sz="1600" dirty="0" smtClean="0"/>
              <a:t>In Adherence to MoU, SLA for buyers have been defined for timely payments</a:t>
            </a:r>
          </a:p>
          <a:p>
            <a:pPr marL="342900" indent="-342900">
              <a:buFont typeface="+mj-lt"/>
              <a:buAutoNum type="arabicPeriod"/>
            </a:pPr>
            <a:endParaRPr lang="en-IN" sz="1600" dirty="0"/>
          </a:p>
          <a:p>
            <a:pPr marL="342900" indent="-342900"/>
            <a:r>
              <a:rPr lang="en-IN" sz="1600" b="1" dirty="0" smtClean="0"/>
              <a:t>GeM – </a:t>
            </a:r>
          </a:p>
          <a:p>
            <a:pPr marL="800100" lvl="1" indent="-342900">
              <a:buFont typeface="+mj-lt"/>
              <a:buAutoNum type="arabicPeriod"/>
            </a:pPr>
            <a:r>
              <a:rPr lang="en-IN" sz="1600" dirty="0"/>
              <a:t> </a:t>
            </a:r>
            <a:r>
              <a:rPr lang="en-IN" sz="1600" dirty="0" smtClean="0"/>
              <a:t>Process transactions subject to requisite credit in GPA</a:t>
            </a:r>
          </a:p>
          <a:p>
            <a:pPr marL="800100" lvl="1" indent="-342900">
              <a:buFont typeface="+mj-lt"/>
              <a:buAutoNum type="arabicPeriod"/>
            </a:pPr>
            <a:r>
              <a:rPr lang="en-IN" sz="1600" dirty="0" smtClean="0"/>
              <a:t> Provide real time information/instruction online to  both bank and NPAE subject to the transactions.</a:t>
            </a:r>
          </a:p>
          <a:p>
            <a:pPr marL="800100" lvl="1" indent="-342900">
              <a:buFont typeface="+mj-lt"/>
              <a:buAutoNum type="arabicPeriod"/>
            </a:pPr>
            <a:r>
              <a:rPr lang="en-IN" sz="1600" dirty="0" smtClean="0"/>
              <a:t> Assure compliance with SLA  including timely payment.</a:t>
            </a:r>
            <a:endParaRPr lang="en-US" sz="1600" dirty="0"/>
          </a:p>
        </p:txBody>
      </p:sp>
      <p:sp>
        <p:nvSpPr>
          <p:cNvPr id="4" name="TextBox 3"/>
          <p:cNvSpPr txBox="1"/>
          <p:nvPr/>
        </p:nvSpPr>
        <p:spPr>
          <a:xfrm>
            <a:off x="0" y="0"/>
            <a:ext cx="9144000" cy="707886"/>
          </a:xfrm>
          <a:prstGeom prst="rect">
            <a:avLst/>
          </a:prstGeom>
          <a:solidFill>
            <a:schemeClr val="accent1"/>
          </a:solidFill>
        </p:spPr>
        <p:txBody>
          <a:bodyPr wrap="square" rtlCol="0">
            <a:spAutoFit/>
          </a:bodyPr>
          <a:lstStyle/>
          <a:p>
            <a:r>
              <a:rPr lang="en-IN" sz="2400" b="1" dirty="0" smtClean="0">
                <a:solidFill>
                  <a:schemeClr val="bg1"/>
                </a:solidFill>
              </a:rPr>
              <a:t>Role of Bank/NPAE/GeM</a:t>
            </a:r>
            <a:endParaRPr lang="en-US" sz="2400" b="1" dirty="0" smtClean="0">
              <a:solidFill>
                <a:schemeClr val="bg1"/>
              </a:solidFill>
            </a:endParaRPr>
          </a:p>
          <a:p>
            <a:endParaRPr lang="en-US" sz="16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1" y="-18"/>
            <a:ext cx="9148465" cy="5143500"/>
          </a:xfrm>
          <a:prstGeom prst="rect">
            <a:avLst/>
          </a:prstGeom>
          <a:noFill/>
          <a:ln w="9525">
            <a:noFill/>
            <a:miter lim="800000"/>
            <a:headEnd/>
            <a:tailEnd/>
          </a:ln>
          <a:effectLst/>
        </p:spPr>
      </p:pic>
      <p:sp>
        <p:nvSpPr>
          <p:cNvPr id="4" name="Rectangle 3"/>
          <p:cNvSpPr/>
          <p:nvPr/>
        </p:nvSpPr>
        <p:spPr>
          <a:xfrm>
            <a:off x="3786182" y="2500312"/>
            <a:ext cx="785818"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t="12500" b="6944"/>
          <a:stretch>
            <a:fillRect/>
          </a:stretch>
        </p:blipFill>
        <p:spPr bwMode="auto">
          <a:xfrm>
            <a:off x="1" y="0"/>
            <a:ext cx="9144000" cy="5143500"/>
          </a:xfrm>
          <a:prstGeom prst="rect">
            <a:avLst/>
          </a:prstGeom>
          <a:solidFill>
            <a:srgbClr val="FFFFFF"/>
          </a:solidFill>
          <a:ln w="9525">
            <a:noFill/>
            <a:miter lim="800000"/>
            <a:headEnd/>
            <a:tailEnd/>
          </a:ln>
        </p:spPr>
      </p:pic>
      <p:sp>
        <p:nvSpPr>
          <p:cNvPr id="3" name="Rectangle 2"/>
          <p:cNvSpPr/>
          <p:nvPr/>
        </p:nvSpPr>
        <p:spPr>
          <a:xfrm>
            <a:off x="4071934" y="2571750"/>
            <a:ext cx="928694" cy="5000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0" y="0"/>
            <a:ext cx="9148465" cy="5143500"/>
          </a:xfrm>
          <a:prstGeom prst="rect">
            <a:avLst/>
          </a:prstGeom>
          <a:noFill/>
          <a:ln w="9525">
            <a:noFill/>
            <a:miter lim="800000"/>
            <a:headEnd/>
            <a:tailEnd/>
          </a:ln>
          <a:effectLst/>
        </p:spPr>
      </p:pic>
      <p:sp>
        <p:nvSpPr>
          <p:cNvPr id="3" name="Rounded Rectangular Callout 2"/>
          <p:cNvSpPr/>
          <p:nvPr/>
        </p:nvSpPr>
        <p:spPr>
          <a:xfrm>
            <a:off x="3500430" y="4071948"/>
            <a:ext cx="2928958" cy="642942"/>
          </a:xfrm>
          <a:prstGeom prst="wedgeRoundRectCallout">
            <a:avLst>
              <a:gd name="adj1" fmla="val -20833"/>
              <a:gd name="adj2" fmla="val 710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t>Error message when funds are not available in the account</a:t>
            </a:r>
            <a:endParaRPr lang="en-US" sz="1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rgha\Desktop\GeM 3.0 Training Content V3\gem triangle-01.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3" name="TextBox 2"/>
          <p:cNvSpPr txBox="1"/>
          <p:nvPr/>
        </p:nvSpPr>
        <p:spPr>
          <a:xfrm>
            <a:off x="6958658" y="4866501"/>
            <a:ext cx="2185342" cy="276999"/>
          </a:xfrm>
          <a:prstGeom prst="rect">
            <a:avLst/>
          </a:prstGeom>
          <a:noFill/>
        </p:spPr>
        <p:txBody>
          <a:bodyPr wrap="none" rtlCol="0">
            <a:spAutoFit/>
          </a:bodyPr>
          <a:lstStyle/>
          <a:p>
            <a:pPr algn="r"/>
            <a:r>
              <a:rPr lang="en-IN" sz="1200" dirty="0" smtClean="0">
                <a:solidFill>
                  <a:schemeClr val="bg1">
                    <a:lumMod val="65000"/>
                  </a:schemeClr>
                </a:solidFill>
              </a:rPr>
              <a:t>Designed by GeM Training Team</a:t>
            </a:r>
            <a:endParaRPr lang="en-US" sz="1200" dirty="0">
              <a:solidFill>
                <a:schemeClr val="bg1">
                  <a:lumMod val="65000"/>
                </a:schemeClr>
              </a:solidFill>
            </a:endParaRPr>
          </a:p>
        </p:txBody>
      </p:sp>
      <p:sp>
        <p:nvSpPr>
          <p:cNvPr id="5" name="TextBox 4"/>
          <p:cNvSpPr txBox="1"/>
          <p:nvPr/>
        </p:nvSpPr>
        <p:spPr>
          <a:xfrm>
            <a:off x="2699792" y="2460833"/>
            <a:ext cx="6439007" cy="830997"/>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pPr algn="r"/>
            <a:r>
              <a:rPr lang="en-IN" sz="2400" b="1" u="sng" spc="150" dirty="0" smtClean="0">
                <a:ln w="11430"/>
                <a:solidFill>
                  <a:schemeClr val="tx2"/>
                </a:solidFill>
                <a:effectLst>
                  <a:outerShdw blurRad="25400" algn="tl" rotWithShape="0">
                    <a:srgbClr val="000000">
                      <a:alpha val="43000"/>
                    </a:srgbClr>
                  </a:outerShdw>
                </a:effectLst>
              </a:rPr>
              <a:t>Payment to supplier post CRAC generation</a:t>
            </a:r>
          </a:p>
          <a:p>
            <a:pPr algn="r"/>
            <a:endParaRPr lang="en-US" sz="2400" b="1" u="sng" spc="150" dirty="0" smtClean="0">
              <a:ln w="11430"/>
              <a:solidFill>
                <a:schemeClr val="tx2"/>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829037"/>
            <a:ext cx="8568952" cy="615553"/>
          </a:xfrm>
          <a:prstGeom prst="rect">
            <a:avLst/>
          </a:prstGeom>
          <a:noFill/>
        </p:spPr>
        <p:txBody>
          <a:bodyPr wrap="square" rtlCol="0">
            <a:spAutoFit/>
          </a:bodyPr>
          <a:lstStyle/>
          <a:p>
            <a:pPr marL="176213" indent="-176213">
              <a:spcBef>
                <a:spcPts val="600"/>
              </a:spcBef>
              <a:buFont typeface="Arial" pitchFamily="34" charset="0"/>
              <a:buChar char="•"/>
            </a:pPr>
            <a:r>
              <a:rPr lang="en-US" sz="1700" dirty="0" smtClean="0"/>
              <a:t>The payment process is triggered post the successful supply, acceptance and online issuance of CRAC by the consignee as per the timelines prescribed. </a:t>
            </a:r>
          </a:p>
        </p:txBody>
      </p:sp>
      <p:sp>
        <p:nvSpPr>
          <p:cNvPr id="4" name="TextBox 3"/>
          <p:cNvSpPr txBox="1"/>
          <p:nvPr/>
        </p:nvSpPr>
        <p:spPr>
          <a:xfrm>
            <a:off x="0" y="0"/>
            <a:ext cx="9144000" cy="707886"/>
          </a:xfrm>
          <a:prstGeom prst="rect">
            <a:avLst/>
          </a:prstGeom>
          <a:solidFill>
            <a:schemeClr val="accent1"/>
          </a:solidFill>
        </p:spPr>
        <p:txBody>
          <a:bodyPr wrap="square" rtlCol="0">
            <a:spAutoFit/>
          </a:bodyPr>
          <a:lstStyle/>
          <a:p>
            <a:r>
              <a:rPr lang="en-IN" sz="2400" b="1" dirty="0" smtClean="0">
                <a:solidFill>
                  <a:schemeClr val="bg1"/>
                </a:solidFill>
              </a:rPr>
              <a:t>Payment to Supplier</a:t>
            </a:r>
            <a:endParaRPr lang="en-US" sz="2400" b="1" dirty="0" smtClean="0">
              <a:solidFill>
                <a:schemeClr val="bg1"/>
              </a:solidFill>
            </a:endParaRPr>
          </a:p>
          <a:p>
            <a:endParaRPr lang="en-US" sz="1600" b="1" dirty="0"/>
          </a:p>
        </p:txBody>
      </p:sp>
      <p:sp>
        <p:nvSpPr>
          <p:cNvPr id="5" name="Rectangle 4"/>
          <p:cNvSpPr/>
          <p:nvPr/>
        </p:nvSpPr>
        <p:spPr>
          <a:xfrm>
            <a:off x="285720" y="2214560"/>
            <a:ext cx="1818440"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t>CRAC Generated Successfully by Consignee</a:t>
            </a:r>
            <a:endParaRPr lang="en-US" sz="1600" dirty="0"/>
          </a:p>
        </p:txBody>
      </p:sp>
      <p:sp>
        <p:nvSpPr>
          <p:cNvPr id="6" name="Rectangle 5"/>
          <p:cNvSpPr/>
          <p:nvPr/>
        </p:nvSpPr>
        <p:spPr>
          <a:xfrm>
            <a:off x="2571736" y="2214560"/>
            <a:ext cx="1571636"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t>Bill to be created by Buyer as per CRAC</a:t>
            </a:r>
            <a:endParaRPr lang="en-US" sz="1600" dirty="0"/>
          </a:p>
        </p:txBody>
      </p:sp>
      <p:sp>
        <p:nvSpPr>
          <p:cNvPr id="7" name="Rectangle 6"/>
          <p:cNvSpPr/>
          <p:nvPr/>
        </p:nvSpPr>
        <p:spPr>
          <a:xfrm>
            <a:off x="4714876" y="2214560"/>
            <a:ext cx="1610584"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t>Paying authority will process the payment through GPA </a:t>
            </a:r>
            <a:endParaRPr lang="en-US" sz="1600" dirty="0"/>
          </a:p>
        </p:txBody>
      </p:sp>
      <p:sp>
        <p:nvSpPr>
          <p:cNvPr id="9" name="Right Arrow 8"/>
          <p:cNvSpPr/>
          <p:nvPr/>
        </p:nvSpPr>
        <p:spPr>
          <a:xfrm>
            <a:off x="2104160" y="2571750"/>
            <a:ext cx="467576"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Right Arrow 9"/>
          <p:cNvSpPr/>
          <p:nvPr/>
        </p:nvSpPr>
        <p:spPr>
          <a:xfrm>
            <a:off x="4143372" y="2571750"/>
            <a:ext cx="57150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ectangle 17"/>
          <p:cNvSpPr/>
          <p:nvPr/>
        </p:nvSpPr>
        <p:spPr>
          <a:xfrm>
            <a:off x="6929454" y="2214560"/>
            <a:ext cx="1714512"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t>Payment credited to the sellers account</a:t>
            </a:r>
            <a:endParaRPr lang="en-US" sz="1600" dirty="0"/>
          </a:p>
        </p:txBody>
      </p:sp>
      <p:sp>
        <p:nvSpPr>
          <p:cNvPr id="19" name="Right Arrow 18"/>
          <p:cNvSpPr/>
          <p:nvPr/>
        </p:nvSpPr>
        <p:spPr>
          <a:xfrm>
            <a:off x="6357950" y="2571750"/>
            <a:ext cx="57150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07886"/>
          </a:xfrm>
          <a:prstGeom prst="rect">
            <a:avLst/>
          </a:prstGeom>
          <a:solidFill>
            <a:schemeClr val="accent1"/>
          </a:solidFill>
        </p:spPr>
        <p:txBody>
          <a:bodyPr wrap="square" rtlCol="0">
            <a:spAutoFit/>
          </a:bodyPr>
          <a:lstStyle/>
          <a:p>
            <a:r>
              <a:rPr lang="en-IN" sz="2400" b="1" dirty="0" smtClean="0">
                <a:solidFill>
                  <a:schemeClr val="bg1"/>
                </a:solidFill>
              </a:rPr>
              <a:t>Payment to Supplier</a:t>
            </a:r>
            <a:endParaRPr lang="en-US" sz="2400" b="1" dirty="0" smtClean="0">
              <a:solidFill>
                <a:schemeClr val="bg1"/>
              </a:solidFill>
            </a:endParaRPr>
          </a:p>
          <a:p>
            <a:endParaRPr lang="en-US" sz="1600" b="1" dirty="0"/>
          </a:p>
        </p:txBody>
      </p:sp>
      <p:sp>
        <p:nvSpPr>
          <p:cNvPr id="12" name="Rectangle 11"/>
          <p:cNvSpPr/>
          <p:nvPr/>
        </p:nvSpPr>
        <p:spPr>
          <a:xfrm>
            <a:off x="6000760" y="3571882"/>
            <a:ext cx="2428892" cy="1500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The residual payment is to be processed by the buyer within 35 days after adjusting for any statutory deduction and damages,</a:t>
            </a:r>
            <a:endParaRPr lang="en-US" sz="1600" dirty="0"/>
          </a:p>
        </p:txBody>
      </p:sp>
      <p:sp>
        <p:nvSpPr>
          <p:cNvPr id="13" name="Rectangle 12"/>
          <p:cNvSpPr/>
          <p:nvPr/>
        </p:nvSpPr>
        <p:spPr>
          <a:xfrm>
            <a:off x="6000760" y="1928808"/>
            <a:ext cx="2571768"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Intimation will be sent to the </a:t>
            </a:r>
            <a:r>
              <a:rPr lang="en-US" sz="1600" dirty="0" err="1" smtClean="0"/>
              <a:t>HoD</a:t>
            </a:r>
            <a:r>
              <a:rPr lang="en-US" sz="1600" dirty="0" smtClean="0"/>
              <a:t>, buyer and payment authority for </a:t>
            </a:r>
            <a:r>
              <a:rPr lang="en-US" sz="1600" dirty="0" err="1" smtClean="0"/>
              <a:t>GeM</a:t>
            </a:r>
            <a:r>
              <a:rPr lang="en-US" sz="1600" dirty="0" smtClean="0"/>
              <a:t>, regarding the release of payment</a:t>
            </a:r>
            <a:endParaRPr lang="en-US" sz="1600" dirty="0"/>
          </a:p>
        </p:txBody>
      </p:sp>
      <p:sp>
        <p:nvSpPr>
          <p:cNvPr id="17" name="Rectangle 16"/>
          <p:cNvSpPr/>
          <p:nvPr/>
        </p:nvSpPr>
        <p:spPr>
          <a:xfrm>
            <a:off x="428596" y="1928808"/>
            <a:ext cx="2143140"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 payment trigger will be automatically generated </a:t>
            </a:r>
            <a:endParaRPr lang="en-US" sz="1600" dirty="0"/>
          </a:p>
        </p:txBody>
      </p:sp>
      <p:sp>
        <p:nvSpPr>
          <p:cNvPr id="21" name="Rectangle 20"/>
          <p:cNvSpPr/>
          <p:nvPr/>
        </p:nvSpPr>
        <p:spPr>
          <a:xfrm>
            <a:off x="285720" y="884627"/>
            <a:ext cx="8215370" cy="615553"/>
          </a:xfrm>
          <a:prstGeom prst="rect">
            <a:avLst/>
          </a:prstGeom>
        </p:spPr>
        <p:txBody>
          <a:bodyPr wrap="square">
            <a:spAutoFit/>
          </a:bodyPr>
          <a:lstStyle/>
          <a:p>
            <a:pPr marL="176213" indent="-176213">
              <a:spcBef>
                <a:spcPts val="600"/>
              </a:spcBef>
              <a:buFont typeface="Arial" pitchFamily="34" charset="0"/>
              <a:buChar char="•"/>
            </a:pPr>
            <a:r>
              <a:rPr lang="en-US" sz="1700" dirty="0" smtClean="0"/>
              <a:t>In case, even after 10 days of issue of CRAC, the buyer has not initiated the payment process </a:t>
            </a:r>
          </a:p>
        </p:txBody>
      </p:sp>
      <p:sp>
        <p:nvSpPr>
          <p:cNvPr id="15" name="Right Arrow 14"/>
          <p:cNvSpPr/>
          <p:nvPr/>
        </p:nvSpPr>
        <p:spPr>
          <a:xfrm>
            <a:off x="5357818" y="2357436"/>
            <a:ext cx="64294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Rectangle 21"/>
          <p:cNvSpPr/>
          <p:nvPr/>
        </p:nvSpPr>
        <p:spPr>
          <a:xfrm>
            <a:off x="3224202" y="1928808"/>
            <a:ext cx="2133616"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80% of the consignment value deduced by the system as per CRAC</a:t>
            </a:r>
            <a:endParaRPr lang="en-US" sz="1600" dirty="0"/>
          </a:p>
        </p:txBody>
      </p:sp>
      <p:sp>
        <p:nvSpPr>
          <p:cNvPr id="23" name="Right Arrow 22"/>
          <p:cNvSpPr/>
          <p:nvPr/>
        </p:nvSpPr>
        <p:spPr>
          <a:xfrm>
            <a:off x="2571736" y="2366960"/>
            <a:ext cx="64294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Right Arrow 23"/>
          <p:cNvSpPr/>
          <p:nvPr/>
        </p:nvSpPr>
        <p:spPr>
          <a:xfrm rot="5400000">
            <a:off x="6858016" y="3214692"/>
            <a:ext cx="50006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Right Arrow 24"/>
          <p:cNvSpPr/>
          <p:nvPr/>
        </p:nvSpPr>
        <p:spPr>
          <a:xfrm rot="10800000">
            <a:off x="5295084" y="4124584"/>
            <a:ext cx="705676" cy="233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Rectangle 25"/>
          <p:cNvSpPr/>
          <p:nvPr/>
        </p:nvSpPr>
        <p:spPr>
          <a:xfrm>
            <a:off x="2786050" y="3500444"/>
            <a:ext cx="2500330" cy="1500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If failed, after 35 days the same will be released to the supplier automatically through an alert to the bank by the </a:t>
            </a:r>
            <a:r>
              <a:rPr lang="en-US" sz="1600" dirty="0" err="1" smtClean="0"/>
              <a:t>GeM</a:t>
            </a:r>
            <a:r>
              <a:rPr lang="en-US" sz="1600" dirty="0" smtClean="0"/>
              <a:t> Platform</a:t>
            </a:r>
            <a:endParaRPr lang="en-US" sz="1600" dirty="0"/>
          </a:p>
        </p:txBody>
      </p:sp>
      <p:sp>
        <p:nvSpPr>
          <p:cNvPr id="27" name="Right Arrow 26"/>
          <p:cNvSpPr/>
          <p:nvPr/>
        </p:nvSpPr>
        <p:spPr>
          <a:xfrm rot="10800000">
            <a:off x="2080374" y="4071948"/>
            <a:ext cx="705676" cy="233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 name="Rectangle 28"/>
          <p:cNvSpPr/>
          <p:nvPr/>
        </p:nvSpPr>
        <p:spPr>
          <a:xfrm>
            <a:off x="285720" y="3714758"/>
            <a:ext cx="1785950"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t>Payment credited to the sellers account</a:t>
            </a:r>
            <a:endParaRPr lang="en-US" sz="1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rgha\Desktop\GeM 3.0 Training Content V3\gem triangle-01.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3" name="TextBox 2"/>
          <p:cNvSpPr txBox="1"/>
          <p:nvPr/>
        </p:nvSpPr>
        <p:spPr>
          <a:xfrm>
            <a:off x="6958658" y="4866501"/>
            <a:ext cx="2185342" cy="276999"/>
          </a:xfrm>
          <a:prstGeom prst="rect">
            <a:avLst/>
          </a:prstGeom>
          <a:noFill/>
        </p:spPr>
        <p:txBody>
          <a:bodyPr wrap="none" rtlCol="0">
            <a:spAutoFit/>
          </a:bodyPr>
          <a:lstStyle/>
          <a:p>
            <a:pPr algn="r"/>
            <a:r>
              <a:rPr lang="en-IN" sz="1200" dirty="0" smtClean="0">
                <a:solidFill>
                  <a:schemeClr val="bg1">
                    <a:lumMod val="65000"/>
                  </a:schemeClr>
                </a:solidFill>
              </a:rPr>
              <a:t>Designed by GeM Training Team</a:t>
            </a:r>
            <a:endParaRPr lang="en-US" sz="1200" dirty="0">
              <a:solidFill>
                <a:schemeClr val="bg1">
                  <a:lumMod val="65000"/>
                </a:schemeClr>
              </a:solidFill>
            </a:endParaRPr>
          </a:p>
        </p:txBody>
      </p:sp>
      <p:sp>
        <p:nvSpPr>
          <p:cNvPr id="5" name="TextBox 4"/>
          <p:cNvSpPr txBox="1"/>
          <p:nvPr/>
        </p:nvSpPr>
        <p:spPr>
          <a:xfrm>
            <a:off x="4786314" y="2284811"/>
            <a:ext cx="4044442" cy="830997"/>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pPr algn="r"/>
            <a:r>
              <a:rPr lang="en-IN" sz="2400" b="1" u="sng" spc="150" dirty="0" smtClean="0">
                <a:ln w="11430"/>
                <a:solidFill>
                  <a:schemeClr val="tx2"/>
                </a:solidFill>
                <a:effectLst>
                  <a:outerShdw blurRad="25400" algn="tl" rotWithShape="0">
                    <a:srgbClr val="000000">
                      <a:alpha val="43000"/>
                    </a:srgbClr>
                  </a:outerShdw>
                </a:effectLst>
              </a:rPr>
              <a:t>Bill summary page for GPA</a:t>
            </a:r>
          </a:p>
          <a:p>
            <a:pPr algn="r"/>
            <a:endParaRPr lang="en-US" sz="2400" b="1" u="sng" spc="150" dirty="0" smtClean="0">
              <a:ln w="11430"/>
              <a:solidFill>
                <a:schemeClr val="tx2"/>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t="13613" b="9552"/>
          <a:stretch>
            <a:fillRect/>
          </a:stretch>
        </p:blipFill>
        <p:spPr bwMode="auto">
          <a:xfrm>
            <a:off x="0" y="571486"/>
            <a:ext cx="9144000" cy="4572014"/>
          </a:xfrm>
          <a:prstGeom prst="rect">
            <a:avLst/>
          </a:prstGeom>
          <a:solidFill>
            <a:srgbClr val="FFFFFF"/>
          </a:solidFill>
          <a:ln w="9525">
            <a:noFill/>
            <a:miter lim="800000"/>
            <a:headEnd/>
            <a:tailEnd/>
          </a:ln>
        </p:spPr>
      </p:pic>
      <p:sp>
        <p:nvSpPr>
          <p:cNvPr id="3" name="TextBox 2"/>
          <p:cNvSpPr txBox="1"/>
          <p:nvPr/>
        </p:nvSpPr>
        <p:spPr>
          <a:xfrm>
            <a:off x="0" y="0"/>
            <a:ext cx="9144000" cy="707886"/>
          </a:xfrm>
          <a:prstGeom prst="rect">
            <a:avLst/>
          </a:prstGeom>
          <a:solidFill>
            <a:schemeClr val="accent1"/>
          </a:solidFill>
        </p:spPr>
        <p:txBody>
          <a:bodyPr wrap="square" rtlCol="0">
            <a:spAutoFit/>
          </a:bodyPr>
          <a:lstStyle/>
          <a:p>
            <a:r>
              <a:rPr lang="en-IN" sz="2400" dirty="0" smtClean="0">
                <a:solidFill>
                  <a:schemeClr val="bg1"/>
                </a:solidFill>
              </a:rPr>
              <a:t> </a:t>
            </a:r>
            <a:r>
              <a:rPr lang="en-IN" sz="2400" b="1" dirty="0" smtClean="0">
                <a:solidFill>
                  <a:schemeClr val="bg1"/>
                </a:solidFill>
              </a:rPr>
              <a:t>Bill Summary page for GPA</a:t>
            </a:r>
          </a:p>
          <a:p>
            <a:endParaRPr lang="en-US" sz="1600" b="1" dirty="0" smtClean="0">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t="12921" b="6091"/>
          <a:stretch>
            <a:fillRect/>
          </a:stretch>
        </p:blipFill>
        <p:spPr bwMode="auto">
          <a:xfrm>
            <a:off x="1" y="571486"/>
            <a:ext cx="9144000" cy="4572014"/>
          </a:xfrm>
          <a:prstGeom prst="rect">
            <a:avLst/>
          </a:prstGeom>
          <a:solidFill>
            <a:srgbClr val="FFFFFF"/>
          </a:solidFill>
          <a:ln w="9525">
            <a:noFill/>
            <a:miter lim="800000"/>
            <a:headEnd/>
            <a:tailEnd/>
          </a:ln>
        </p:spPr>
      </p:pic>
      <p:sp>
        <p:nvSpPr>
          <p:cNvPr id="3" name="TextBox 2"/>
          <p:cNvSpPr txBox="1"/>
          <p:nvPr/>
        </p:nvSpPr>
        <p:spPr>
          <a:xfrm>
            <a:off x="0" y="0"/>
            <a:ext cx="9144000" cy="461665"/>
          </a:xfrm>
          <a:prstGeom prst="rect">
            <a:avLst/>
          </a:prstGeom>
          <a:solidFill>
            <a:schemeClr val="accent1"/>
          </a:solidFill>
        </p:spPr>
        <p:txBody>
          <a:bodyPr wrap="square" rtlCol="0">
            <a:spAutoFit/>
          </a:bodyPr>
          <a:lstStyle/>
          <a:p>
            <a:r>
              <a:rPr lang="en-IN" sz="2400" b="1" dirty="0" smtClean="0">
                <a:solidFill>
                  <a:schemeClr val="bg1"/>
                </a:solidFill>
              </a:rPr>
              <a:t>Payment status of the bills marked as 'Paid'/ 'Failed'</a:t>
            </a:r>
            <a:endParaRPr lang="en-US" sz="2400" b="1" dirty="0" smtClean="0">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t="11726" b="7248"/>
          <a:stretch>
            <a:fillRect/>
          </a:stretch>
        </p:blipFill>
        <p:spPr bwMode="auto">
          <a:xfrm>
            <a:off x="0" y="428610"/>
            <a:ext cx="9144000" cy="4714890"/>
          </a:xfrm>
          <a:prstGeom prst="rect">
            <a:avLst/>
          </a:prstGeom>
          <a:solidFill>
            <a:srgbClr val="FFFFFF"/>
          </a:solidFill>
          <a:ln w="9525">
            <a:noFill/>
            <a:miter lim="800000"/>
            <a:headEnd/>
            <a:tailEnd/>
          </a:ln>
        </p:spPr>
      </p:pic>
      <p:sp>
        <p:nvSpPr>
          <p:cNvPr id="3" name="TextBox 2"/>
          <p:cNvSpPr txBox="1"/>
          <p:nvPr/>
        </p:nvSpPr>
        <p:spPr>
          <a:xfrm>
            <a:off x="0" y="0"/>
            <a:ext cx="9144000" cy="461665"/>
          </a:xfrm>
          <a:prstGeom prst="rect">
            <a:avLst/>
          </a:prstGeom>
          <a:solidFill>
            <a:schemeClr val="accent1"/>
          </a:solidFill>
        </p:spPr>
        <p:txBody>
          <a:bodyPr wrap="square" rtlCol="0">
            <a:spAutoFit/>
          </a:bodyPr>
          <a:lstStyle/>
          <a:p>
            <a:pPr lvl="0"/>
            <a:r>
              <a:rPr lang="en-IN" sz="2400" b="1" dirty="0" smtClean="0">
                <a:solidFill>
                  <a:schemeClr val="bg1"/>
                </a:solidFill>
              </a:rPr>
              <a:t>Payment instruction of the bill in case LD is applied</a:t>
            </a:r>
            <a:endParaRPr lang="en-US" sz="2400"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880427"/>
            <a:ext cx="8892480" cy="3431709"/>
          </a:xfrm>
          <a:prstGeom prst="rect">
            <a:avLst/>
          </a:prstGeom>
          <a:noFill/>
        </p:spPr>
        <p:txBody>
          <a:bodyPr wrap="square" rtlCol="0">
            <a:spAutoFit/>
          </a:bodyPr>
          <a:lstStyle/>
          <a:p>
            <a:pPr marL="176213" indent="-176213">
              <a:spcBef>
                <a:spcPts val="600"/>
              </a:spcBef>
              <a:buFont typeface="Arial" pitchFamily="34" charset="0"/>
              <a:buChar char="•"/>
            </a:pPr>
            <a:r>
              <a:rPr lang="en-US" sz="1600" dirty="0" smtClean="0"/>
              <a:t>The NPAE would nominate and authorize a Nodal Officer for </a:t>
            </a:r>
            <a:r>
              <a:rPr lang="en-US" sz="1600" dirty="0" err="1" smtClean="0"/>
              <a:t>GeM</a:t>
            </a:r>
            <a:r>
              <a:rPr lang="en-US" sz="1600" dirty="0" smtClean="0"/>
              <a:t> to </a:t>
            </a:r>
            <a:r>
              <a:rPr lang="en-US" sz="1600" dirty="0" smtClean="0"/>
              <a:t>open and authorize the “</a:t>
            </a:r>
            <a:r>
              <a:rPr lang="en-US" sz="1600" dirty="0" err="1" smtClean="0"/>
              <a:t>GeM</a:t>
            </a:r>
            <a:r>
              <a:rPr lang="en-US" sz="1600" dirty="0" smtClean="0"/>
              <a:t> Pool Account (GPA)”.</a:t>
            </a:r>
          </a:p>
          <a:p>
            <a:pPr marL="176213" indent="-176213">
              <a:spcBef>
                <a:spcPts val="600"/>
              </a:spcBef>
              <a:buFont typeface="Arial" pitchFamily="34" charset="0"/>
              <a:buChar char="•"/>
            </a:pPr>
            <a:r>
              <a:rPr lang="en-US" sz="1600" dirty="0" smtClean="0"/>
              <a:t>The NPAE can select any bank(s) which has been enabled for GPA integration with </a:t>
            </a:r>
            <a:r>
              <a:rPr lang="en-US" sz="1600" dirty="0" err="1" smtClean="0"/>
              <a:t>GeM</a:t>
            </a:r>
            <a:r>
              <a:rPr lang="en-US" sz="1600" dirty="0" smtClean="0"/>
              <a:t>.</a:t>
            </a:r>
          </a:p>
          <a:p>
            <a:pPr marL="176213" indent="-176213">
              <a:spcBef>
                <a:spcPts val="600"/>
              </a:spcBef>
              <a:buFont typeface="Arial" pitchFamily="34" charset="0"/>
              <a:buChar char="•"/>
            </a:pPr>
            <a:r>
              <a:rPr lang="en-US" sz="1600" dirty="0" smtClean="0"/>
              <a:t>The NPAE will open the GPA, which will be utilized by buyer through the </a:t>
            </a:r>
            <a:r>
              <a:rPr lang="en-US" sz="1600" dirty="0" err="1" smtClean="0"/>
              <a:t>GeM</a:t>
            </a:r>
            <a:r>
              <a:rPr lang="en-US" sz="1600" dirty="0" smtClean="0"/>
              <a:t> platform owned and maintained by </a:t>
            </a:r>
            <a:r>
              <a:rPr lang="en-US" sz="1600" dirty="0" err="1" smtClean="0"/>
              <a:t>GeM</a:t>
            </a:r>
            <a:r>
              <a:rPr lang="en-US" sz="1600" dirty="0" smtClean="0"/>
              <a:t> SPV, as per SLA, and solely for procurement of goods and services on </a:t>
            </a:r>
            <a:r>
              <a:rPr lang="en-US" sz="1600" dirty="0" err="1" smtClean="0"/>
              <a:t>GeM</a:t>
            </a:r>
            <a:r>
              <a:rPr lang="en-US" sz="1600" dirty="0" smtClean="0"/>
              <a:t>.</a:t>
            </a:r>
          </a:p>
          <a:p>
            <a:pPr marL="176213" indent="-176213">
              <a:spcBef>
                <a:spcPts val="600"/>
              </a:spcBef>
              <a:buFont typeface="Arial" pitchFamily="34" charset="0"/>
              <a:buChar char="•"/>
            </a:pPr>
            <a:r>
              <a:rPr lang="en-US" sz="1600" dirty="0" smtClean="0"/>
              <a:t>The terms and conditions of procurement on </a:t>
            </a:r>
            <a:r>
              <a:rPr lang="en-US" sz="1600" dirty="0" err="1" smtClean="0"/>
              <a:t>GeM</a:t>
            </a:r>
            <a:r>
              <a:rPr lang="en-US" sz="1600" dirty="0" smtClean="0"/>
              <a:t> will be part of the operations manual between bank and the NPAE.</a:t>
            </a:r>
          </a:p>
          <a:p>
            <a:pPr marL="176213" indent="-176213">
              <a:spcBef>
                <a:spcPts val="600"/>
              </a:spcBef>
              <a:buFont typeface="Arial" pitchFamily="34" charset="0"/>
              <a:buChar char="•"/>
            </a:pPr>
            <a:r>
              <a:rPr lang="en-US" sz="1600" dirty="0" smtClean="0"/>
              <a:t>Real time details of all operations of the account will be shared by the bank, in mutually accepted format with the NPAE.</a:t>
            </a:r>
          </a:p>
          <a:p>
            <a:pPr marL="176213" indent="-176213">
              <a:spcBef>
                <a:spcPts val="600"/>
              </a:spcBef>
              <a:buFont typeface="Arial" pitchFamily="34" charset="0"/>
              <a:buChar char="•"/>
            </a:pPr>
            <a:r>
              <a:rPr lang="en-US" sz="1600" dirty="0" smtClean="0"/>
              <a:t>The NPAEs are not permitted to use GPA for any payment/operation outside </a:t>
            </a:r>
            <a:r>
              <a:rPr lang="en-US" sz="1600" dirty="0" err="1" smtClean="0"/>
              <a:t>GeM</a:t>
            </a:r>
            <a:r>
              <a:rPr lang="en-US" sz="1600" dirty="0" smtClean="0"/>
              <a:t>. Any withdrawal / transfer by the NPAE from this account, except for payment to the supplier, would be permitted only in case of  Order cancellation, Order rejection and Unused blocked amount on order completion</a:t>
            </a:r>
            <a:endParaRPr lang="en-US" sz="1600" dirty="0"/>
          </a:p>
        </p:txBody>
      </p:sp>
      <p:sp>
        <p:nvSpPr>
          <p:cNvPr id="4" name="TextBox 3"/>
          <p:cNvSpPr txBox="1"/>
          <p:nvPr/>
        </p:nvSpPr>
        <p:spPr>
          <a:xfrm>
            <a:off x="0" y="0"/>
            <a:ext cx="9144000" cy="707886"/>
          </a:xfrm>
          <a:prstGeom prst="rect">
            <a:avLst/>
          </a:prstGeom>
          <a:solidFill>
            <a:schemeClr val="accent1"/>
          </a:solidFill>
        </p:spPr>
        <p:txBody>
          <a:bodyPr wrap="square" rtlCol="0">
            <a:spAutoFit/>
          </a:bodyPr>
          <a:lstStyle/>
          <a:p>
            <a:r>
              <a:rPr lang="en-US" sz="2400" b="1" dirty="0" smtClean="0">
                <a:solidFill>
                  <a:schemeClr val="bg1"/>
                </a:solidFill>
              </a:rPr>
              <a:t>Opening  and Maintaining </a:t>
            </a:r>
            <a:r>
              <a:rPr lang="en-US" sz="2400" b="1" dirty="0" err="1" smtClean="0">
                <a:solidFill>
                  <a:schemeClr val="bg1"/>
                </a:solidFill>
              </a:rPr>
              <a:t>GeM</a:t>
            </a:r>
            <a:r>
              <a:rPr lang="en-US" sz="2400" b="1" dirty="0" smtClean="0">
                <a:solidFill>
                  <a:schemeClr val="bg1"/>
                </a:solidFill>
              </a:rPr>
              <a:t> Pool Account</a:t>
            </a:r>
            <a:endParaRPr lang="en-US" sz="2400" dirty="0" smtClean="0">
              <a:solidFill>
                <a:schemeClr val="bg1"/>
              </a:solidFill>
            </a:endParaRPr>
          </a:p>
          <a:p>
            <a:endParaRPr lang="en-US" sz="16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l="10359" r="5404"/>
          <a:stretch>
            <a:fillRect/>
          </a:stretch>
        </p:blipFill>
        <p:spPr bwMode="auto">
          <a:xfrm>
            <a:off x="3357554" y="1973297"/>
            <a:ext cx="2428892" cy="11969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6958658" y="4866501"/>
            <a:ext cx="2185342" cy="276999"/>
          </a:xfrm>
          <a:prstGeom prst="rect">
            <a:avLst/>
          </a:prstGeom>
          <a:noFill/>
        </p:spPr>
        <p:txBody>
          <a:bodyPr wrap="none" rtlCol="0">
            <a:spAutoFit/>
          </a:bodyPr>
          <a:lstStyle/>
          <a:p>
            <a:pPr algn="r"/>
            <a:r>
              <a:rPr lang="en-IN" sz="1200" dirty="0" smtClean="0">
                <a:solidFill>
                  <a:schemeClr val="bg1">
                    <a:lumMod val="65000"/>
                  </a:schemeClr>
                </a:solidFill>
              </a:rPr>
              <a:t>Designed by </a:t>
            </a:r>
            <a:r>
              <a:rPr lang="en-IN" sz="1200" dirty="0" err="1" smtClean="0">
                <a:solidFill>
                  <a:schemeClr val="bg1">
                    <a:lumMod val="65000"/>
                  </a:schemeClr>
                </a:solidFill>
              </a:rPr>
              <a:t>GeM</a:t>
            </a:r>
            <a:r>
              <a:rPr lang="en-IN" sz="1200" dirty="0" smtClean="0">
                <a:solidFill>
                  <a:schemeClr val="bg1">
                    <a:lumMod val="65000"/>
                  </a:schemeClr>
                </a:solidFill>
              </a:rPr>
              <a:t> Training Team</a:t>
            </a:r>
            <a:endParaRPr lang="en-US" sz="1200" dirty="0">
              <a:solidFill>
                <a:schemeClr val="bg1">
                  <a:lumMod val="65000"/>
                </a:schemeClr>
              </a:solidFill>
            </a:endParaRPr>
          </a:p>
        </p:txBody>
      </p:sp>
      <p:sp>
        <p:nvSpPr>
          <p:cNvPr id="5" name="TextBox 4"/>
          <p:cNvSpPr txBox="1"/>
          <p:nvPr/>
        </p:nvSpPr>
        <p:spPr>
          <a:xfrm>
            <a:off x="6958658" y="4866501"/>
            <a:ext cx="2185342" cy="276999"/>
          </a:xfrm>
          <a:prstGeom prst="rect">
            <a:avLst/>
          </a:prstGeom>
          <a:noFill/>
        </p:spPr>
        <p:txBody>
          <a:bodyPr wrap="none" rtlCol="0">
            <a:spAutoFit/>
          </a:bodyPr>
          <a:lstStyle/>
          <a:p>
            <a:pPr algn="r"/>
            <a:r>
              <a:rPr lang="en-IN" sz="1200" dirty="0" smtClean="0">
                <a:solidFill>
                  <a:schemeClr val="bg1">
                    <a:lumMod val="65000"/>
                  </a:schemeClr>
                </a:solidFill>
              </a:rPr>
              <a:t>Designed by </a:t>
            </a:r>
            <a:r>
              <a:rPr lang="en-IN" sz="1200" dirty="0" err="1" smtClean="0">
                <a:solidFill>
                  <a:schemeClr val="bg1">
                    <a:lumMod val="65000"/>
                  </a:schemeClr>
                </a:solidFill>
              </a:rPr>
              <a:t>GeM</a:t>
            </a:r>
            <a:r>
              <a:rPr lang="en-IN" sz="1200" dirty="0" smtClean="0">
                <a:solidFill>
                  <a:schemeClr val="bg1">
                    <a:lumMod val="65000"/>
                  </a:schemeClr>
                </a:solidFill>
              </a:rPr>
              <a:t> Training Team</a:t>
            </a:r>
            <a:endParaRPr lang="en-US" sz="12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512" y="905688"/>
            <a:ext cx="8855968" cy="2800767"/>
          </a:xfrm>
          <a:prstGeom prst="rect">
            <a:avLst/>
          </a:prstGeom>
          <a:noFill/>
        </p:spPr>
        <p:txBody>
          <a:bodyPr wrap="square" rtlCol="0">
            <a:spAutoFit/>
          </a:bodyPr>
          <a:lstStyle/>
          <a:p>
            <a:r>
              <a:rPr lang="en-US" sz="1600" dirty="0" smtClean="0"/>
              <a:t>The GeM Pool account has 2 Models</a:t>
            </a:r>
          </a:p>
          <a:p>
            <a:pPr marL="457200" indent="-457200">
              <a:buFont typeface="+mj-lt"/>
              <a:buAutoNum type="arabicPeriod"/>
            </a:pPr>
            <a:r>
              <a:rPr lang="en-IN" sz="1600" dirty="0" smtClean="0"/>
              <a:t>Challan based Model</a:t>
            </a:r>
          </a:p>
          <a:p>
            <a:pPr marL="457200" indent="-457200">
              <a:buFont typeface="+mj-lt"/>
              <a:buAutoNum type="arabicPeriod"/>
            </a:pPr>
            <a:r>
              <a:rPr lang="en-IN" sz="1600" dirty="0" smtClean="0"/>
              <a:t>Non-Challan Model</a:t>
            </a:r>
          </a:p>
          <a:p>
            <a:endParaRPr lang="en-US" sz="1600" dirty="0" smtClean="0"/>
          </a:p>
          <a:p>
            <a:pPr marL="457200" indent="-457200">
              <a:buFont typeface="+mj-lt"/>
              <a:buAutoNum type="arabicPeriod"/>
            </a:pPr>
            <a:r>
              <a:rPr lang="en-US" sz="1600" b="1" dirty="0" smtClean="0"/>
              <a:t>Challan model</a:t>
            </a:r>
          </a:p>
          <a:p>
            <a:pPr marL="715963" lvl="1" indent="-258763">
              <a:buFont typeface="Arial" pitchFamily="34" charset="0"/>
              <a:buChar char="•"/>
            </a:pPr>
            <a:r>
              <a:rPr lang="en-IN" sz="1600" dirty="0" smtClean="0"/>
              <a:t>Funds are transferred in The GeM Pool account after the demand/intent has been finalized</a:t>
            </a:r>
          </a:p>
          <a:p>
            <a:pPr marL="715963" lvl="1" indent="-258763">
              <a:buFont typeface="Arial" pitchFamily="34" charset="0"/>
              <a:buChar char="•"/>
            </a:pPr>
            <a:r>
              <a:rPr lang="en-IN" sz="1600" dirty="0" smtClean="0"/>
              <a:t>A Challan is generated on GeM using which the Buyer funds the required amount in GeM Pool account</a:t>
            </a:r>
            <a:r>
              <a:rPr lang="en-US" sz="1600" dirty="0" smtClean="0"/>
              <a:t>.</a:t>
            </a:r>
          </a:p>
          <a:p>
            <a:pPr marL="457200" indent="-457200">
              <a:buFont typeface="+mj-lt"/>
              <a:buAutoNum type="arabicPeriod"/>
            </a:pPr>
            <a:r>
              <a:rPr lang="en-US" sz="1600" b="1" dirty="0" smtClean="0"/>
              <a:t>Non Challan Model</a:t>
            </a:r>
          </a:p>
          <a:p>
            <a:pPr marL="715963" lvl="1" indent="-258763">
              <a:buFont typeface="Arial" pitchFamily="34" charset="0"/>
              <a:buChar char="•"/>
            </a:pPr>
            <a:r>
              <a:rPr lang="en-IN" sz="1600" dirty="0" smtClean="0"/>
              <a:t>A Floating amount based on Procurement forecast is maintained by Buyer in Pool account</a:t>
            </a:r>
          </a:p>
          <a:p>
            <a:pPr marL="715963" lvl="1" indent="-258763">
              <a:buFont typeface="Arial" pitchFamily="34" charset="0"/>
              <a:buChar char="•"/>
            </a:pPr>
            <a:r>
              <a:rPr lang="en-IN" sz="1600" dirty="0" smtClean="0"/>
              <a:t>No challan is generated as pool account is already funded.</a:t>
            </a:r>
          </a:p>
        </p:txBody>
      </p:sp>
      <p:sp>
        <p:nvSpPr>
          <p:cNvPr id="4" name="TextBox 3"/>
          <p:cNvSpPr txBox="1"/>
          <p:nvPr/>
        </p:nvSpPr>
        <p:spPr>
          <a:xfrm>
            <a:off x="0" y="0"/>
            <a:ext cx="9144000" cy="707886"/>
          </a:xfrm>
          <a:prstGeom prst="rect">
            <a:avLst/>
          </a:prstGeom>
          <a:solidFill>
            <a:schemeClr val="accent1"/>
          </a:solidFill>
        </p:spPr>
        <p:txBody>
          <a:bodyPr wrap="square" rtlCol="0">
            <a:spAutoFit/>
          </a:bodyPr>
          <a:lstStyle/>
          <a:p>
            <a:r>
              <a:rPr lang="en-IN" sz="2400" b="1" dirty="0" smtClean="0">
                <a:solidFill>
                  <a:schemeClr val="bg1"/>
                </a:solidFill>
              </a:rPr>
              <a:t>GPA - Models</a:t>
            </a:r>
            <a:endParaRPr lang="en-US" sz="2400" b="1" dirty="0" smtClean="0">
              <a:solidFill>
                <a:schemeClr val="bg1"/>
              </a:solidFill>
            </a:endParaRPr>
          </a:p>
          <a:p>
            <a:endParaRPr lang="en-US" sz="1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rgha\Desktop\GeM 3.0 Training Content V3\gem triangle-01.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3" name="TextBox 2"/>
          <p:cNvSpPr txBox="1"/>
          <p:nvPr/>
        </p:nvSpPr>
        <p:spPr>
          <a:xfrm>
            <a:off x="6958658" y="4866501"/>
            <a:ext cx="2185342" cy="276999"/>
          </a:xfrm>
          <a:prstGeom prst="rect">
            <a:avLst/>
          </a:prstGeom>
          <a:noFill/>
        </p:spPr>
        <p:txBody>
          <a:bodyPr wrap="none" rtlCol="0">
            <a:spAutoFit/>
          </a:bodyPr>
          <a:lstStyle/>
          <a:p>
            <a:pPr algn="r"/>
            <a:r>
              <a:rPr lang="en-IN" sz="1200" dirty="0" smtClean="0">
                <a:solidFill>
                  <a:schemeClr val="bg1">
                    <a:lumMod val="65000"/>
                  </a:schemeClr>
                </a:solidFill>
              </a:rPr>
              <a:t>Designed by GeM Training Team</a:t>
            </a:r>
            <a:endParaRPr lang="en-US" sz="1200" dirty="0">
              <a:solidFill>
                <a:schemeClr val="bg1">
                  <a:lumMod val="65000"/>
                </a:schemeClr>
              </a:solidFill>
            </a:endParaRPr>
          </a:p>
        </p:txBody>
      </p:sp>
      <p:sp>
        <p:nvSpPr>
          <p:cNvPr id="5" name="TextBox 4"/>
          <p:cNvSpPr txBox="1"/>
          <p:nvPr/>
        </p:nvSpPr>
        <p:spPr>
          <a:xfrm>
            <a:off x="6602326" y="2284811"/>
            <a:ext cx="2282996" cy="461665"/>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pPr algn="r"/>
            <a:r>
              <a:rPr lang="en-IN" sz="2400" b="1" u="sng" spc="150" dirty="0" err="1" smtClean="0">
                <a:ln w="11430"/>
                <a:solidFill>
                  <a:schemeClr val="tx2"/>
                </a:solidFill>
                <a:effectLst>
                  <a:outerShdw blurRad="25400" algn="tl" rotWithShape="0">
                    <a:srgbClr val="000000">
                      <a:alpha val="43000"/>
                    </a:srgbClr>
                  </a:outerShdw>
                </a:effectLst>
              </a:rPr>
              <a:t>Challan</a:t>
            </a:r>
            <a:r>
              <a:rPr lang="en-IN" sz="2400" b="1" u="sng" spc="150" dirty="0" smtClean="0">
                <a:ln w="11430"/>
                <a:solidFill>
                  <a:schemeClr val="tx2"/>
                </a:solidFill>
                <a:effectLst>
                  <a:outerShdw blurRad="25400" algn="tl" rotWithShape="0">
                    <a:srgbClr val="000000">
                      <a:alpha val="43000"/>
                    </a:srgbClr>
                  </a:outerShdw>
                </a:effectLst>
              </a:rPr>
              <a:t> Model</a:t>
            </a:r>
            <a:endParaRPr lang="en-US" sz="2400" b="1" u="sng" spc="150" dirty="0" smtClean="0">
              <a:ln w="11430"/>
              <a:solidFill>
                <a:schemeClr val="tx2"/>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0528" y="961727"/>
            <a:ext cx="8711952" cy="3185487"/>
          </a:xfrm>
          <a:prstGeom prst="rect">
            <a:avLst/>
          </a:prstGeom>
          <a:noFill/>
        </p:spPr>
        <p:txBody>
          <a:bodyPr wrap="square" rtlCol="0">
            <a:spAutoFit/>
          </a:bodyPr>
          <a:lstStyle/>
          <a:p>
            <a:pPr marL="176213" indent="-176213">
              <a:spcBef>
                <a:spcPts val="600"/>
              </a:spcBef>
              <a:buFont typeface="Arial" pitchFamily="34" charset="0"/>
              <a:buChar char="•"/>
            </a:pPr>
            <a:r>
              <a:rPr lang="en-US" sz="1600" dirty="0" smtClean="0"/>
              <a:t>A </a:t>
            </a:r>
            <a:r>
              <a:rPr lang="en-US" sz="1600" dirty="0" err="1" smtClean="0"/>
              <a:t>challan</a:t>
            </a:r>
            <a:r>
              <a:rPr lang="en-US" sz="1600" dirty="0" smtClean="0"/>
              <a:t> would be generated on </a:t>
            </a:r>
            <a:r>
              <a:rPr lang="en-US" sz="1600" dirty="0" err="1" smtClean="0"/>
              <a:t>GeM</a:t>
            </a:r>
            <a:r>
              <a:rPr lang="en-US" sz="1600" dirty="0" smtClean="0"/>
              <a:t> Portal before the order can be placed. The Buyer would fund the Pool account with the projected value of the order before order placement.</a:t>
            </a:r>
          </a:p>
          <a:p>
            <a:pPr marL="176213" indent="-176213">
              <a:spcBef>
                <a:spcPts val="600"/>
              </a:spcBef>
              <a:buFont typeface="Arial" pitchFamily="34" charset="0"/>
              <a:buChar char="•"/>
            </a:pPr>
            <a:r>
              <a:rPr lang="en-US" sz="1600" dirty="0" smtClean="0"/>
              <a:t>The credit process in Challan based GeM pool account differs for products &amp; service orders as below.</a:t>
            </a:r>
          </a:p>
          <a:p>
            <a:pPr marL="633413" lvl="1" indent="-176213">
              <a:spcBef>
                <a:spcPts val="600"/>
              </a:spcBef>
            </a:pPr>
            <a:r>
              <a:rPr lang="en-US" sz="1600" b="1" dirty="0" smtClean="0"/>
              <a:t>Product Orders</a:t>
            </a:r>
          </a:p>
          <a:p>
            <a:pPr marL="633413" lvl="1" indent="-176213">
              <a:spcBef>
                <a:spcPts val="600"/>
              </a:spcBef>
              <a:buFont typeface="Arial" pitchFamily="34" charset="0"/>
              <a:buChar char="•"/>
            </a:pPr>
            <a:r>
              <a:rPr lang="en-US" sz="1600" dirty="0" smtClean="0"/>
              <a:t>Buyer will make arrangements to credit 100% of the projected order value before the order creation.</a:t>
            </a:r>
          </a:p>
          <a:p>
            <a:pPr marL="633413" lvl="1" indent="-176213">
              <a:spcBef>
                <a:spcPts val="600"/>
              </a:spcBef>
            </a:pPr>
            <a:r>
              <a:rPr lang="en-US" sz="1600" b="1" dirty="0" smtClean="0"/>
              <a:t>Services Orders</a:t>
            </a:r>
          </a:p>
          <a:p>
            <a:pPr marL="633413" lvl="1" indent="-176213">
              <a:spcBef>
                <a:spcPts val="600"/>
              </a:spcBef>
              <a:buFont typeface="Arial" pitchFamily="34" charset="0"/>
              <a:buChar char="•"/>
            </a:pPr>
            <a:r>
              <a:rPr lang="en-US" sz="1600" dirty="0" smtClean="0"/>
              <a:t>Buyer will make arrangements to credit funds in GeM Pool Account as per the services  billing cycle. The funds will be equal to projected value of service order as per services billing cycle.</a:t>
            </a:r>
          </a:p>
          <a:p>
            <a:endParaRPr lang="en-IN" sz="1600" dirty="0" smtClean="0"/>
          </a:p>
          <a:p>
            <a:pPr marL="342900" indent="-342900">
              <a:buFont typeface="+mj-lt"/>
              <a:buAutoNum type="arabicPeriod"/>
            </a:pPr>
            <a:endParaRPr lang="en-US" sz="1600" dirty="0"/>
          </a:p>
        </p:txBody>
      </p:sp>
      <p:sp>
        <p:nvSpPr>
          <p:cNvPr id="4" name="TextBox 3"/>
          <p:cNvSpPr txBox="1"/>
          <p:nvPr/>
        </p:nvSpPr>
        <p:spPr>
          <a:xfrm>
            <a:off x="0" y="0"/>
            <a:ext cx="9144000" cy="707886"/>
          </a:xfrm>
          <a:prstGeom prst="rect">
            <a:avLst/>
          </a:prstGeom>
          <a:solidFill>
            <a:schemeClr val="accent1"/>
          </a:solidFill>
        </p:spPr>
        <p:txBody>
          <a:bodyPr wrap="square" rtlCol="0">
            <a:spAutoFit/>
          </a:bodyPr>
          <a:lstStyle/>
          <a:p>
            <a:r>
              <a:rPr lang="en-IN" sz="2400" b="1" dirty="0" err="1" smtClean="0">
                <a:solidFill>
                  <a:schemeClr val="bg1"/>
                </a:solidFill>
              </a:rPr>
              <a:t>Challan</a:t>
            </a:r>
            <a:r>
              <a:rPr lang="en-IN" sz="2400" b="1" dirty="0" smtClean="0">
                <a:solidFill>
                  <a:schemeClr val="bg1"/>
                </a:solidFill>
              </a:rPr>
              <a:t> Based </a:t>
            </a:r>
            <a:r>
              <a:rPr lang="en-IN" sz="2400" b="1" dirty="0" err="1" smtClean="0">
                <a:solidFill>
                  <a:schemeClr val="bg1"/>
                </a:solidFill>
              </a:rPr>
              <a:t>GeM</a:t>
            </a:r>
            <a:r>
              <a:rPr lang="en-IN" sz="2400" b="1" dirty="0" smtClean="0">
                <a:solidFill>
                  <a:schemeClr val="bg1"/>
                </a:solidFill>
              </a:rPr>
              <a:t> Pool Account</a:t>
            </a:r>
            <a:endParaRPr lang="en-US" sz="2400" b="1" dirty="0" smtClean="0">
              <a:solidFill>
                <a:schemeClr val="bg1"/>
              </a:solidFill>
            </a:endParaRPr>
          </a:p>
          <a:p>
            <a:endParaRPr lang="en-US" sz="16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6024" y="785800"/>
            <a:ext cx="8892480" cy="2508379"/>
          </a:xfrm>
          <a:prstGeom prst="rect">
            <a:avLst/>
          </a:prstGeom>
          <a:noFill/>
        </p:spPr>
        <p:txBody>
          <a:bodyPr wrap="square" rtlCol="0">
            <a:spAutoFit/>
          </a:bodyPr>
          <a:lstStyle/>
          <a:p>
            <a:pPr marL="176213" lvl="0" indent="-176213">
              <a:spcBef>
                <a:spcPts val="600"/>
              </a:spcBef>
              <a:buFont typeface="Arial" pitchFamily="34" charset="0"/>
              <a:buChar char="•"/>
            </a:pPr>
            <a:r>
              <a:rPr lang="en-US" sz="1700" dirty="0" smtClean="0"/>
              <a:t>Once an NPAE primary user is registered successfully on </a:t>
            </a:r>
            <a:r>
              <a:rPr lang="en-US" sz="1700" dirty="0" err="1" smtClean="0"/>
              <a:t>GeM</a:t>
            </a:r>
            <a:r>
              <a:rPr lang="en-US" sz="1700" dirty="0" smtClean="0"/>
              <a:t>, he would need to add the GPA details to ensure seamless payment. </a:t>
            </a:r>
          </a:p>
          <a:p>
            <a:pPr marL="176213" lvl="0" indent="-176213">
              <a:spcBef>
                <a:spcPts val="600"/>
              </a:spcBef>
              <a:buFont typeface="Arial" pitchFamily="34" charset="0"/>
              <a:buChar char="•"/>
            </a:pPr>
            <a:r>
              <a:rPr lang="en-US" sz="1700" dirty="0" smtClean="0"/>
              <a:t>Primary user will be required to register the secondary user as a PAO in GEM &amp; need to enter the payment authority code in </a:t>
            </a:r>
            <a:r>
              <a:rPr lang="en-US" sz="1700" dirty="0" err="1" smtClean="0"/>
              <a:t>GeM</a:t>
            </a:r>
            <a:r>
              <a:rPr lang="en-US" sz="1700" dirty="0" smtClean="0"/>
              <a:t>.</a:t>
            </a:r>
          </a:p>
          <a:p>
            <a:pPr marL="176213" lvl="0" indent="-176213">
              <a:spcBef>
                <a:spcPts val="600"/>
              </a:spcBef>
              <a:buFont typeface="Arial" pitchFamily="34" charset="0"/>
              <a:buChar char="•"/>
            </a:pPr>
            <a:r>
              <a:rPr lang="en-US" sz="1700" dirty="0" smtClean="0"/>
              <a:t>If Primary user does not have the payment authority codes the same can be generated on </a:t>
            </a:r>
            <a:r>
              <a:rPr lang="en-US" sz="1700" dirty="0" err="1" smtClean="0"/>
              <a:t>GeM</a:t>
            </a:r>
            <a:r>
              <a:rPr lang="en-US" sz="1700" dirty="0" smtClean="0"/>
              <a:t> portal.</a:t>
            </a:r>
          </a:p>
          <a:p>
            <a:pPr marL="176213" indent="-176213">
              <a:spcBef>
                <a:spcPts val="600"/>
              </a:spcBef>
              <a:buFont typeface="Arial" pitchFamily="34" charset="0"/>
              <a:buChar char="•"/>
            </a:pPr>
            <a:endParaRPr lang="en-IN" sz="1600" dirty="0" smtClean="0"/>
          </a:p>
          <a:p>
            <a:pPr marL="176213" indent="-176213">
              <a:spcBef>
                <a:spcPts val="600"/>
              </a:spcBef>
              <a:buFont typeface="Arial" pitchFamily="34" charset="0"/>
              <a:buChar char="•"/>
            </a:pPr>
            <a:endParaRPr lang="en-US" sz="1700" dirty="0"/>
          </a:p>
        </p:txBody>
      </p:sp>
      <p:sp>
        <p:nvSpPr>
          <p:cNvPr id="4" name="TextBox 3"/>
          <p:cNvSpPr txBox="1"/>
          <p:nvPr/>
        </p:nvSpPr>
        <p:spPr>
          <a:xfrm>
            <a:off x="0" y="0"/>
            <a:ext cx="9144000" cy="707886"/>
          </a:xfrm>
          <a:prstGeom prst="rect">
            <a:avLst/>
          </a:prstGeom>
          <a:solidFill>
            <a:schemeClr val="accent1"/>
          </a:solidFill>
        </p:spPr>
        <p:txBody>
          <a:bodyPr wrap="square" rtlCol="0">
            <a:spAutoFit/>
          </a:bodyPr>
          <a:lstStyle/>
          <a:p>
            <a:r>
              <a:rPr lang="en-IN" sz="2400" b="1" dirty="0" smtClean="0">
                <a:solidFill>
                  <a:schemeClr val="bg1"/>
                </a:solidFill>
              </a:rPr>
              <a:t>Registration of </a:t>
            </a:r>
            <a:r>
              <a:rPr lang="en-IN" sz="2400" b="1" dirty="0" err="1" smtClean="0">
                <a:solidFill>
                  <a:schemeClr val="bg1"/>
                </a:solidFill>
              </a:rPr>
              <a:t>Challan</a:t>
            </a:r>
            <a:r>
              <a:rPr lang="en-IN" sz="2400" b="1" dirty="0" smtClean="0">
                <a:solidFill>
                  <a:schemeClr val="bg1"/>
                </a:solidFill>
              </a:rPr>
              <a:t> Model By NPAE</a:t>
            </a:r>
            <a:endParaRPr lang="en-US" sz="2400" b="1" dirty="0" smtClean="0">
              <a:solidFill>
                <a:schemeClr val="bg1"/>
              </a:solidFill>
            </a:endParaRPr>
          </a:p>
          <a:p>
            <a:endParaRPr lang="en-US" sz="1600" b="1" dirty="0">
              <a:solidFill>
                <a:schemeClr val="bg1"/>
              </a:solidFill>
            </a:endParaRPr>
          </a:p>
        </p:txBody>
      </p:sp>
      <p:sp>
        <p:nvSpPr>
          <p:cNvPr id="6" name="Rectangle 5"/>
          <p:cNvSpPr/>
          <p:nvPr/>
        </p:nvSpPr>
        <p:spPr>
          <a:xfrm>
            <a:off x="391358" y="2715766"/>
            <a:ext cx="1643074"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t>Login on </a:t>
            </a:r>
            <a:r>
              <a:rPr lang="en-IN" sz="1600" dirty="0" err="1" smtClean="0"/>
              <a:t>GeM</a:t>
            </a:r>
            <a:r>
              <a:rPr lang="en-IN" sz="1600" dirty="0" smtClean="0"/>
              <a:t> Portal (Primary User)</a:t>
            </a:r>
            <a:endParaRPr lang="en-US" sz="1600" dirty="0"/>
          </a:p>
        </p:txBody>
      </p:sp>
      <p:sp>
        <p:nvSpPr>
          <p:cNvPr id="7" name="Rectangle 6"/>
          <p:cNvSpPr/>
          <p:nvPr/>
        </p:nvSpPr>
        <p:spPr>
          <a:xfrm>
            <a:off x="2677374" y="2715766"/>
            <a:ext cx="1571636"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t>Open ‘My profile’</a:t>
            </a:r>
            <a:endParaRPr lang="en-US" sz="1600" dirty="0"/>
          </a:p>
        </p:txBody>
      </p:sp>
      <p:sp>
        <p:nvSpPr>
          <p:cNvPr id="8" name="Rectangle 7"/>
          <p:cNvSpPr/>
          <p:nvPr/>
        </p:nvSpPr>
        <p:spPr>
          <a:xfrm>
            <a:off x="4820514" y="2715766"/>
            <a:ext cx="1500198"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t>Select ‘GPA’ as Payment Mode</a:t>
            </a:r>
            <a:endParaRPr lang="en-US" sz="1600" dirty="0"/>
          </a:p>
        </p:txBody>
      </p:sp>
      <p:sp>
        <p:nvSpPr>
          <p:cNvPr id="9" name="Rectangle 8"/>
          <p:cNvSpPr/>
          <p:nvPr/>
        </p:nvSpPr>
        <p:spPr>
          <a:xfrm>
            <a:off x="6892216" y="2787204"/>
            <a:ext cx="1714512"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t>Specify GPA account Details and Save</a:t>
            </a:r>
            <a:endParaRPr lang="en-US" sz="1600" dirty="0"/>
          </a:p>
        </p:txBody>
      </p:sp>
      <p:sp>
        <p:nvSpPr>
          <p:cNvPr id="13" name="Right Arrow 12"/>
          <p:cNvSpPr/>
          <p:nvPr/>
        </p:nvSpPr>
        <p:spPr>
          <a:xfrm>
            <a:off x="2034432" y="3144394"/>
            <a:ext cx="64294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Right Arrow 13"/>
          <p:cNvSpPr/>
          <p:nvPr/>
        </p:nvSpPr>
        <p:spPr>
          <a:xfrm>
            <a:off x="4249010" y="3144394"/>
            <a:ext cx="57150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Right Arrow 14"/>
          <p:cNvSpPr/>
          <p:nvPr/>
        </p:nvSpPr>
        <p:spPr>
          <a:xfrm>
            <a:off x="6320712" y="3144394"/>
            <a:ext cx="57150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Rectangle 15"/>
          <p:cNvSpPr/>
          <p:nvPr/>
        </p:nvSpPr>
        <p:spPr>
          <a:xfrm>
            <a:off x="391358" y="3930212"/>
            <a:ext cx="1643074"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t>Login on </a:t>
            </a:r>
            <a:r>
              <a:rPr lang="en-IN" sz="1600" dirty="0" err="1" smtClean="0"/>
              <a:t>GeM</a:t>
            </a:r>
            <a:r>
              <a:rPr lang="en-IN" sz="1600" dirty="0" smtClean="0"/>
              <a:t> Portal (Primary User)</a:t>
            </a:r>
            <a:endParaRPr lang="en-US" sz="1600" dirty="0"/>
          </a:p>
        </p:txBody>
      </p:sp>
      <p:sp>
        <p:nvSpPr>
          <p:cNvPr id="17" name="Rectangle 16"/>
          <p:cNvSpPr/>
          <p:nvPr/>
        </p:nvSpPr>
        <p:spPr>
          <a:xfrm>
            <a:off x="2677374" y="3930212"/>
            <a:ext cx="1571636"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t>Register Secondary Users (PAO)</a:t>
            </a:r>
            <a:endParaRPr lang="en-US" sz="1600" dirty="0"/>
          </a:p>
        </p:txBody>
      </p:sp>
      <p:sp>
        <p:nvSpPr>
          <p:cNvPr id="18" name="Rectangle 17"/>
          <p:cNvSpPr/>
          <p:nvPr/>
        </p:nvSpPr>
        <p:spPr>
          <a:xfrm>
            <a:off x="4820514" y="3930212"/>
            <a:ext cx="1500198"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t>Link the GPA account to PAO</a:t>
            </a:r>
            <a:endParaRPr lang="en-US" sz="1600" dirty="0"/>
          </a:p>
        </p:txBody>
      </p:sp>
      <p:sp>
        <p:nvSpPr>
          <p:cNvPr id="19" name="Rectangle 18"/>
          <p:cNvSpPr/>
          <p:nvPr/>
        </p:nvSpPr>
        <p:spPr>
          <a:xfrm>
            <a:off x="6892216" y="4001650"/>
            <a:ext cx="2000264"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t>Specify the PAO code or Generate a new code</a:t>
            </a:r>
            <a:endParaRPr lang="en-US" sz="1600" dirty="0"/>
          </a:p>
        </p:txBody>
      </p:sp>
      <p:sp>
        <p:nvSpPr>
          <p:cNvPr id="20" name="Right Arrow 19"/>
          <p:cNvSpPr/>
          <p:nvPr/>
        </p:nvSpPr>
        <p:spPr>
          <a:xfrm>
            <a:off x="2034432" y="4358840"/>
            <a:ext cx="64294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Right Arrow 20"/>
          <p:cNvSpPr/>
          <p:nvPr/>
        </p:nvSpPr>
        <p:spPr>
          <a:xfrm>
            <a:off x="4249010" y="4358840"/>
            <a:ext cx="57150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Right Arrow 21"/>
          <p:cNvSpPr/>
          <p:nvPr/>
        </p:nvSpPr>
        <p:spPr>
          <a:xfrm>
            <a:off x="6320712" y="4358840"/>
            <a:ext cx="57150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rgha\Desktop\GeM 3.0 Training Content V3\gem triangle-01.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3" name="TextBox 2"/>
          <p:cNvSpPr txBox="1"/>
          <p:nvPr/>
        </p:nvSpPr>
        <p:spPr>
          <a:xfrm>
            <a:off x="6958658" y="4866501"/>
            <a:ext cx="2185342" cy="276999"/>
          </a:xfrm>
          <a:prstGeom prst="rect">
            <a:avLst/>
          </a:prstGeom>
          <a:noFill/>
        </p:spPr>
        <p:txBody>
          <a:bodyPr wrap="none" rtlCol="0">
            <a:spAutoFit/>
          </a:bodyPr>
          <a:lstStyle/>
          <a:p>
            <a:pPr algn="r"/>
            <a:r>
              <a:rPr lang="en-IN" sz="1200" dirty="0" smtClean="0">
                <a:solidFill>
                  <a:schemeClr val="bg1">
                    <a:lumMod val="65000"/>
                  </a:schemeClr>
                </a:solidFill>
              </a:rPr>
              <a:t>Designed by GeM Training Team</a:t>
            </a:r>
            <a:endParaRPr lang="en-US" sz="1200" dirty="0">
              <a:solidFill>
                <a:schemeClr val="bg1">
                  <a:lumMod val="65000"/>
                </a:schemeClr>
              </a:solidFill>
            </a:endParaRPr>
          </a:p>
        </p:txBody>
      </p:sp>
      <p:sp>
        <p:nvSpPr>
          <p:cNvPr id="5" name="TextBox 4"/>
          <p:cNvSpPr txBox="1"/>
          <p:nvPr/>
        </p:nvSpPr>
        <p:spPr>
          <a:xfrm>
            <a:off x="3793233" y="2284811"/>
            <a:ext cx="5092100" cy="830997"/>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pPr algn="r"/>
            <a:r>
              <a:rPr lang="en-IN" sz="2400" b="1" u="sng" spc="150" dirty="0" smtClean="0">
                <a:ln w="11430"/>
                <a:solidFill>
                  <a:schemeClr val="tx2"/>
                </a:solidFill>
                <a:effectLst>
                  <a:outerShdw blurRad="25400" algn="tl" rotWithShape="0">
                    <a:srgbClr val="000000">
                      <a:alpha val="43000"/>
                    </a:srgbClr>
                  </a:outerShdw>
                </a:effectLst>
              </a:rPr>
              <a:t>GPA On-boarding by Primary User</a:t>
            </a:r>
          </a:p>
          <a:p>
            <a:pPr algn="r"/>
            <a:r>
              <a:rPr lang="en-IN" sz="2400" b="1" u="sng" spc="150" dirty="0" err="1" smtClean="0">
                <a:ln w="11430"/>
                <a:solidFill>
                  <a:schemeClr val="tx2"/>
                </a:solidFill>
                <a:effectLst>
                  <a:outerShdw blurRad="25400" algn="tl" rotWithShape="0">
                    <a:srgbClr val="000000">
                      <a:alpha val="43000"/>
                    </a:srgbClr>
                  </a:outerShdw>
                </a:effectLst>
              </a:rPr>
              <a:t>Challan</a:t>
            </a:r>
            <a:r>
              <a:rPr lang="en-IN" sz="2400" b="1" u="sng" spc="150" dirty="0" smtClean="0">
                <a:ln w="11430"/>
                <a:solidFill>
                  <a:schemeClr val="tx2"/>
                </a:solidFill>
                <a:effectLst>
                  <a:outerShdw blurRad="25400" algn="tl" rotWithShape="0">
                    <a:srgbClr val="000000">
                      <a:alpha val="43000"/>
                    </a:srgbClr>
                  </a:outerShdw>
                </a:effectLst>
              </a:rPr>
              <a:t> Model</a:t>
            </a:r>
            <a:endParaRPr lang="en-US" sz="2400" b="1" u="sng" spc="150" dirty="0" smtClean="0">
              <a:ln w="11430"/>
              <a:solidFill>
                <a:schemeClr val="tx2"/>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17542</TotalTime>
  <Words>1072</Words>
  <Application>Microsoft Office PowerPoint</Application>
  <PresentationFormat>On-screen Show (16:9)</PresentationFormat>
  <Paragraphs>107</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Anuda</dc:creator>
  <cp:lastModifiedBy>Anuda</cp:lastModifiedBy>
  <cp:revision>58</cp:revision>
  <dcterms:created xsi:type="dcterms:W3CDTF">2019-07-10T05:49:11Z</dcterms:created>
  <dcterms:modified xsi:type="dcterms:W3CDTF">2019-10-01T11:11:00Z</dcterms:modified>
</cp:coreProperties>
</file>